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67" r:id="rId14"/>
    <p:sldId id="276" r:id="rId15"/>
    <p:sldId id="268" r:id="rId16"/>
    <p:sldId id="274" r:id="rId17"/>
    <p:sldId id="269" r:id="rId18"/>
    <p:sldId id="277" r:id="rId19"/>
    <p:sldId id="273" r:id="rId20"/>
    <p:sldId id="278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2820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61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各位评委好，我是OpenPulse团队的汇报人。今天带来的方案是《OpenPulse—开源社区生命力智能诊断与预警平台》。针对OpenRank杯赛题，我们构建了一套基于时序图分析的智能系统，旨在解决开源社区"看不清健康度、防不住核心流失"的痛点。方案核心亮点在于深度集成四大工具链，提供预测性洞察而非通过简单的后视镜看数据。下面我将详细阐述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这一页详细展示了OpenPulse的数据流转逻辑和处理管道。整个流程分为5个关键步骤：1)数据采集阶段通过OpenDigger API每小时增量获取开源数据；2)数据预处理阶段进行ETL清洗和特征工程；3)双路存储阶段将时序数据存入IoTDB、图结构存入PostgreSQL；4)图分析阶段利用EasyGraph进行结构洞检测和中心性计算；5)预测输出阶段通过XGBoost和LSTM模型生成流失预警和健康度评分。底部展示了关键性能指标：1小时更新频率、500毫秒内查询响应、10万+节点图计算能力、亿级时序数据存储。整个管道设计保证了实时性和高性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一页深入展示了OpenPulse的四大核心算法和技术创新。左上角展示时序协作图谱构建算法，通过滑动窗口和增量更新实现动态演化分析；右上角是结构洞风险扫描器，调用EasyGraph的structural_holes_HI等算法，首次量化Bus Factor风险；左下角是贡献者流失预测引擎，融合行为、网络、时序、社区四类信号，采用图嵌入+LSTM的混合架构；右下角是生命周期阶段识别器，划分萌芽、成长、成熟、衰退四个阶段并提供差异化建议。底部强调了三大技术挑战的解决方案。这些算法创新体现了方案的技术深度和学术价值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一页深入展示了OpenPulse的四大核心算法和技术创新。左上角展示时序协作图谱构建算法，通过滑动窗口和增量更新实现动态演化分析；右上角是结构洞风险扫描器，调用EasyGraph的structural_holes_HI等算法，首次量化Bus Factor风险；左下角是贡献者流失预测引擎，融合行为、网络、时序、社区四类信号，采用图嵌入+LSTM的混合架构；右下角是生命周期阶段识别器，划分萌芽、成长、成熟、衰退四个阶段并提供差异化建议。底部强调了三大技术挑战的解决方案。这些算法创新体现了方案的技术深度和学术价值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一页展示了OpenPulse的四大核心功能模块。左上角是实时监控仪表盘，提供OpenRank趋势、活跃贡献者、Issue/PR响应速度等多维指标的秒级刷新可视化，基于DataEase和IoTDB实现；右上角是流失预警中心，核心功能是三级预警机制（绿黄红灯）和关键人物风险列表，提前3-6个月预警；左下角是协作网络图谱浏览器，利用EasyGraph和D3.js实现交互式图谱、社区检测、结构洞标注和时间轴回放；右下角是OSPO决策报告生成器，自动输出项目健康度评分、依赖风险分析、生命周期判定等企业级报告，支持PDF和API导出。四个模块形成了从监控、预警、分析到决策的完整功能闭环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一页展示了OpenPulse的四大核心功能模块。左上角是实时监控仪表盘，提供OpenRank趋势、活跃贡献者、Issue/PR响应速度等多维指标的秒级刷新可视化，基于DataEase和IoTDB实现；右上角是流失预警中心，核心功能是三级预警机制（绿黄红灯）和关键人物风险列表，提前3-6个月预警；左下角是协作网络图谱浏览器，利用EasyGraph和D3.js实现交互式图谱、社区检测、结构洞标注和时间轴回放；右下角是OSPO决策报告生成器，自动输出项目健康度评分、依赖风险分析、生命周期判定等企业级报告，支持PDF和API导出。四个模块形成了从监控、预警、分析到决策的完整功能闭环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09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一页系统展示了OpenPulse的五大典型应用场景，覆盖了开源生态的全产业链。场景1针对开源基金会的项目组合管理痛点，帮助批量监控数百个项目并识别死亡风险；场景2服务企业OSPO，解决开源组件选型中的可持续性评估难题；场景3面向社区维护者，提供贡献者流失预警和个性化激励建议；场景4为投资机构提供开源商业化公司的社区价值量化工具；场景5为学术研究提供标准化的时序图数据基础设施。每个场景都清晰描述了用户痛点、解决方案和核心价值，并标注了典型用户群体。这种全生态覆盖展示了方案的广泛应用价值和市场潜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一页系统展示了OpenPulse的五大典型应用场景，覆盖了开源生态的全产业链。场景1针对开源基金会的项目组合管理痛点，帮助批量监控数百个项目并识别死亡风险；场景2服务企业OSPO，解决开源组件选型中的可持续性评估难题；场景3面向社区维护者，提供贡献者流失预警和个性化激励建议；场景4为投资机构提供开源商业化公司的社区价值量化工具；场景5为学术研究提供标准化的时序图数据基础设施。每个场景都清晰描述了用户痛点、解决方案和核心价值，并标注了典型用户群体。这种全生态覆盖展示了方案的广泛应用价值和市场潜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20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一页全面展示了OpenPulse的预期价值和量化效果。顶部四个关键指标卡片展示了可量化的成果：将项目失败率从78%降低至30%以下、提供3-6个月的预警提前量（准确率&gt;80%）、将OSPO决策效率提升60%、通过IoTDB实现10倍数据压缩率。中间部分从社会价值维度阐述了对开源可持续发展、开发者职业发展、学术研究推动的贡献。底部展示了商业价值和推广路径：左侧列出了四种商业化路径（SaaS订阅、API服务、定制咨询、开源社区版），右侧分析了目标市场规模（企业OSPO 32%增长、100+基金会、千亿级投资市场），预计3年内获得500+企业客户。这种从社会价值到商业价值的完整论述，展示了方案的可持续发展潜力。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一页全面展示了OpenPulse的预期价值和量化效果。顶部四个关键指标卡片展示了可量化的成果：将项目失败率从78%降低至30%以下、提供3-6个月的预警提前量（准确率&gt;80%）、将OSPO决策效率提升60%、通过IoTDB实现10倍数据压缩率。中间部分从社会价值维度阐述了对开源可持续发展、开发者职业发展、学术研究推动的贡献。底部展示了商业价值和推广路径：左侧列出了四种商业化路径（SaaS订阅、API服务、定制咨询、开源社区版），右侧分析了目标市场规模（企业OSPO 32%增长、100+基金会、千亿级投资市场），预计3年内获得500+企业客户。这种从社会价值到商业价值的完整论述，展示了方案的可持续发展潜力。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74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是PPT的总结与展望页面，作为整场演讲的收尾。顶部以"让开源社区的心跳被看见"为Slogan，强调OpenPulse的核心使命。中间通过三个维度总结核心价值：从"看不见"到"可预见"（预警能力）、从"静态"到"动态"（时序图融合）、从"数据"到"决策"（赋能决策）。接下来对比展示技术创新优势（首创算法、四工具集成、结构洞应用、亿级数据处理）和市场竞争优势（唯一预测能力、全生态覆盖、清晰商业模式、时机窗口）。底部展望了2025-2027年以及长期的发展路线图，从MVP发布到成为行业标准的演进路径。最后以感谢评委和联系方式结尾，给评委留下深刻印象和后续沟通渠道。整页设计充满科技感和未来感，与开源创新的主题高度契合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首先来看开源生态面临的"生死危机"。许多项目表面繁荣，实则脆弱。数据显示，高达74%的热门GitHub项目，其Truck-Factor小于等于2，这意味着只要1到2名核心开发者被"巴士撞倒"（即流失），整个项目就会瘫痪。其中46%的项目更是处于极度危险的单点依赖状态。目前金融等关键行业高度依赖开源，却缺乏有效的风险量化工具。现有的Star数等静态指标是滞后的，无法在危机爆发前发出预警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是PPT的总结与展望页面，作为整场演讲的收尾。顶部以"让开源社区的心跳被看见"为Slogan，强调OpenPulse的核心使命。中间通过三个维度总结核心价值：从"看不见"到"可预见"（预警能力）、从"静态"到"动态"（时序图融合）、从"数据"到"决策"（赋能决策）。接下来对比展示技术创新优势（首创算法、四工具集成、结构洞应用、亿级数据处理）和市场竞争优势（唯一预测能力、全生态覆盖、清晰商业模式、时机窗口）。底部展望了2025-2027年以及长期的发展路线图，从MVP发布到成为行业标准的演进路径。最后以感谢评委和联系方式结尾，给评委留下深刻印象和后续沟通渠道。整页设计充满科技感和未来感，与开源创新的主题高度契合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9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针对上述问题，我们提出了OpenPulse解决方案。请看这张全景图，左侧是我们的核心定位：从"被动响应"转向"主动预警"。我们直击健康度不可视、人才流失、缺乏对策三大痛点。右侧展示了四大核心功能模块：不仅有基础的实时监控，更引入了趋势预测和流失预警，最后通过AI生成智能干预建议，形成完整的管理闭环。这不仅仅是一个仪表盘，更是一个懂社区的"智能医生"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的方案与OpenRank杯的赛题要求高度契合。通过这张矩阵图可以看到，我们在"数据分析"、"模型应用"和"治理工具"三个核心方向上均有布局。特别是在创新性方面，我们的时序图融合算法获得了"星级"优势；在实用性上，我们的风险预警直接服务于社区治理，具有极高的落地价值。这是一个既有技术深度，又有社会价值的综合性方案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是我们的"四层智能闭环"技术架构。数据接入层L1整合GitHub和Gitee数据，存入Neo4j图数据库；L2层利用图算法计算网络拓扑；L3层是核心，结合Prophet时序模型和XGBoost进行流失预测；最后L4层通过大模型生成决策建议，并以可视化大屏形式反馈给用户。整个架构保证了从数据采集到决策落地的完整性和实时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最大的技术创新在于"时序图融合分析引擎"。传统方法主要依赖ARIMA等纯时序模型，忽略了开发者之间的网络效应。OpenPulse创新性地将"动态拓扑建模"与"时序分析"结合，将开发者在协作网络中的重要性（如Centrality）作为权重因子引入预测模型。通过右侧的对比实验可以看到，相比传统模型，我们的方法将预测误差（RMSE）显著降低了23%，能够更准确地捕捉到异常波动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套系统最核心的产出是"三级预警机制"。我们模拟了交通灯系统：绿灯代表健康；黄灯代表警示，当贡献频率下降15%时触发，提前1-2个月预警；红灯代表危急，当核心开发者离线或贡献骤降30%时触发，我们能争取到最多3个月的缓冲期进行干预。针对不同等级，系统会自动生成从"发送关怀"到"紧急会议"的不同策略。经历史数据回测，这套机制的准确率超过85%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这一页展示了OpenPulse与现有开源项目评估工具的差异化优势。通过对比表可以看到，OSS Compass、GitHub Insights、CHAOSS等现有方案主要聚焦在静态评估和基础可视化，而OpenPulse在六个核心维度上实现了突破：时序深度达到分钟级、具备深度图分析能力、提供3-6个月的预测预警、深度集成四大工具、面向决策支撑场景、采用时序数据库优化。底部三个卡片强调了我们的三大独特价值：市场唯一、理论首创、技术集成。这种差异化定位确保了方案的竞争力和创新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这是整体系统架构图，采用分层设计清晰展示了OpenPulse的技术栈。从底层到顶层分为五层：L1数据采集层使用OpenDigger API获取GitHub/Gitee的开源数据；L2存储层以Apache IoTDB为核心进行时序数据存储；L3分析层利用EasyGraph进行图计算和结构洞检测；L4服务层提供FastAPI业务接口和Celery异步任务；L5展示层使用DataEase构建可视化仪表盘。每一层都标注了核心技术组件，清晰展示了四大指定工具的深度集成和各自的作用。这种分层架构保证了系统的可扩展性、高性能和技术前瞻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3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84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02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09.png"/><Relationship Id="rId5" Type="http://schemas.openxmlformats.org/officeDocument/2006/relationships/image" Target="../media/image118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4" Type="http://schemas.openxmlformats.org/officeDocument/2006/relationships/image" Target="../media/image103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31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32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0.png"/><Relationship Id="rId9" Type="http://schemas.openxmlformats.org/officeDocument/2006/relationships/image" Target="../media/image1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74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rgbClr val="11182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82062"/>
            <a:ext cx="9144000" cy="524314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49" y="145910"/>
            <a:ext cx="8001000" cy="85725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313138" y="1653078"/>
            <a:ext cx="3528456" cy="57150"/>
          </a:xfrm>
          <a:prstGeom prst="roundRect">
            <a:avLst>
              <a:gd name="adj" fmla="val 50000"/>
            </a:avLst>
          </a:prstGeom>
          <a:solidFill>
            <a:srgbClr val="F97316"/>
          </a:solidFill>
          <a:ln/>
        </p:spPr>
      </p:sp>
      <p:sp>
        <p:nvSpPr>
          <p:cNvPr id="11" name="Text 4"/>
          <p:cNvSpPr/>
          <p:nvPr/>
        </p:nvSpPr>
        <p:spPr>
          <a:xfrm>
            <a:off x="4016848" y="435997"/>
            <a:ext cx="4974752" cy="412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开源社区生命力</a:t>
            </a:r>
            <a:r>
              <a:rPr lang="en-US" sz="24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智能诊断</a:t>
            </a:r>
            <a:r>
              <a:rPr lang="en-US" sz="2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与</a:t>
            </a:r>
            <a:r>
              <a:rPr lang="en-US" sz="2400" b="1" dirty="0">
                <a:solidFill>
                  <a:srgbClr val="FB923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预警平台</a:t>
            </a:r>
            <a:endParaRPr lang="en-US" sz="2400" dirty="0"/>
          </a:p>
        </p:txBody>
      </p:sp>
      <p:sp>
        <p:nvSpPr>
          <p:cNvPr id="12" name="Text 5"/>
          <p:cNvSpPr/>
          <p:nvPr/>
        </p:nvSpPr>
        <p:spPr>
          <a:xfrm>
            <a:off x="313138" y="2060454"/>
            <a:ext cx="5867318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基于时序图分析的开源社区健康度实时监测与贡献者流失预警系统</a:t>
            </a:r>
            <a:endParaRPr lang="en-US" sz="14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85" y="1364101"/>
            <a:ext cx="192881" cy="18573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62891" y="1356957"/>
            <a:ext cx="12195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四工具深度集成</a:t>
            </a:r>
            <a:endParaRPr lang="en-US" sz="11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916" y="1378389"/>
            <a:ext cx="171450" cy="157163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2163091" y="1356957"/>
            <a:ext cx="93383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预测性洞察</a:t>
            </a:r>
            <a:endParaRPr lang="en-US" sz="1100" dirty="0"/>
          </a:p>
        </p:txBody>
      </p:sp>
      <p:sp>
        <p:nvSpPr>
          <p:cNvPr id="17" name="Text 8"/>
          <p:cNvSpPr/>
          <p:nvPr/>
        </p:nvSpPr>
        <p:spPr>
          <a:xfrm>
            <a:off x="3306091" y="1356957"/>
            <a:ext cx="7909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实时监测</a:t>
            </a:r>
            <a:endParaRPr 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110490"/>
            <a:ext cx="9144000" cy="492252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428625" y="125016"/>
            <a:ext cx="109043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34D39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Flow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1413904" y="139303"/>
            <a:ext cx="1340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数据流转与处理管道</a:t>
            </a:r>
            <a:endParaRPr lang="en-US" sz="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671513"/>
            <a:ext cx="8286750" cy="285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625" y="1014413"/>
            <a:ext cx="91154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从事件采集到决策输出的端到端数据流</a:t>
            </a:r>
            <a:endParaRPr lang="en-US" sz="1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1357313"/>
            <a:ext cx="1303065" cy="2000250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614363" y="1600200"/>
            <a:ext cx="281955" cy="285750"/>
          </a:xfrm>
          <a:prstGeom prst="roundRect">
            <a:avLst>
              <a:gd name="adj" fmla="val 50000"/>
            </a:avLst>
          </a:prstGeom>
          <a:solidFill>
            <a:srgbClr val="EAB308"/>
          </a:solidFill>
          <a:ln/>
        </p:spPr>
      </p:sp>
      <p:sp>
        <p:nvSpPr>
          <p:cNvPr id="11" name="Text 5"/>
          <p:cNvSpPr/>
          <p:nvPr/>
        </p:nvSpPr>
        <p:spPr>
          <a:xfrm>
            <a:off x="607314" y="1600200"/>
            <a:ext cx="2960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000" dirty="0"/>
          </a:p>
        </p:txBody>
      </p:sp>
      <p:sp>
        <p:nvSpPr>
          <p:cNvPr id="12" name="Text 6"/>
          <p:cNvSpPr/>
          <p:nvPr/>
        </p:nvSpPr>
        <p:spPr>
          <a:xfrm>
            <a:off x="982042" y="1543050"/>
            <a:ext cx="59210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数据采集</a:t>
            </a:r>
            <a:endParaRPr lang="en-US" sz="11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63" y="2075259"/>
            <a:ext cx="87511" cy="1071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9023" y="2057400"/>
            <a:ext cx="98115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OpenDigger API</a:t>
            </a:r>
            <a:endParaRPr lang="en-US" sz="800" dirty="0"/>
          </a:p>
        </p:txBody>
      </p:sp>
      <p:sp>
        <p:nvSpPr>
          <p:cNvPr id="15" name="Text 8"/>
          <p:cNvSpPr/>
          <p:nvPr/>
        </p:nvSpPr>
        <p:spPr>
          <a:xfrm>
            <a:off x="614363" y="2257425"/>
            <a:ext cx="97816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· OpenRank 指标
· Activity 数据
· Contributor 画像
· Collaboration 关系</a:t>
            </a:r>
            <a:endParaRPr lang="en-US" sz="700" dirty="0"/>
          </a:p>
        </p:txBody>
      </p:sp>
      <p:sp>
        <p:nvSpPr>
          <p:cNvPr id="16" name="Shape 9"/>
          <p:cNvSpPr/>
          <p:nvPr/>
        </p:nvSpPr>
        <p:spPr>
          <a:xfrm>
            <a:off x="614363" y="2886075"/>
            <a:ext cx="931590" cy="285750"/>
          </a:xfrm>
          <a:prstGeom prst="roundRect">
            <a:avLst>
              <a:gd name="adj" fmla="val 10000"/>
            </a:avLst>
          </a:prstGeom>
          <a:solidFill>
            <a:srgbClr val="713F12">
              <a:alpha val="50000"/>
            </a:srgbClr>
          </a:solidFill>
          <a:ln/>
        </p:spPr>
      </p:sp>
      <p:sp>
        <p:nvSpPr>
          <p:cNvPr id="17" name="Text 10"/>
          <p:cNvSpPr/>
          <p:nvPr/>
        </p:nvSpPr>
        <p:spPr>
          <a:xfrm>
            <a:off x="614363" y="2886075"/>
            <a:ext cx="978169" cy="2857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EF0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频率: 每小时增量更新</a:t>
            </a:r>
            <a:endParaRPr lang="en-US" sz="700" dirty="0"/>
          </a:p>
        </p:txBody>
      </p:sp>
      <p:sp>
        <p:nvSpPr>
          <p:cNvPr id="18" name="Text 11"/>
          <p:cNvSpPr/>
          <p:nvPr/>
        </p:nvSpPr>
        <p:spPr>
          <a:xfrm>
            <a:off x="1845990" y="2228850"/>
            <a:ext cx="43376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 dirty="0">
                <a:solidFill>
                  <a:srgbClr val="34D39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→</a:t>
            </a:r>
            <a:endParaRPr lang="en-US" sz="17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4602" y="1414463"/>
            <a:ext cx="1303065" cy="1885950"/>
          </a:xfrm>
          <a:prstGeom prst="rect">
            <a:avLst/>
          </a:prstGeom>
        </p:spPr>
      </p:pic>
      <p:sp>
        <p:nvSpPr>
          <p:cNvPr id="20" name="Shape 12"/>
          <p:cNvSpPr/>
          <p:nvPr/>
        </p:nvSpPr>
        <p:spPr>
          <a:xfrm>
            <a:off x="2360340" y="1657350"/>
            <a:ext cx="241660" cy="285750"/>
          </a:xfrm>
          <a:prstGeom prst="roundRect">
            <a:avLst>
              <a:gd name="adj" fmla="val 50000"/>
            </a:avLst>
          </a:prstGeom>
          <a:solidFill>
            <a:srgbClr val="F97316"/>
          </a:solidFill>
          <a:ln/>
        </p:spPr>
      </p:sp>
      <p:sp>
        <p:nvSpPr>
          <p:cNvPr id="21" name="Text 13"/>
          <p:cNvSpPr/>
          <p:nvPr/>
        </p:nvSpPr>
        <p:spPr>
          <a:xfrm>
            <a:off x="2354298" y="1657350"/>
            <a:ext cx="25374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000" dirty="0"/>
          </a:p>
        </p:txBody>
      </p:sp>
      <p:sp>
        <p:nvSpPr>
          <p:cNvPr id="22" name="Text 14"/>
          <p:cNvSpPr/>
          <p:nvPr/>
        </p:nvSpPr>
        <p:spPr>
          <a:xfrm>
            <a:off x="2687724" y="1600200"/>
            <a:ext cx="63441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DBA7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数据预处理</a:t>
            </a:r>
            <a:endParaRPr lang="en-US" sz="11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0340" y="2135981"/>
            <a:ext cx="100013" cy="100013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2517502" y="2114550"/>
            <a:ext cx="78314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ETL Pipeline</a:t>
            </a:r>
            <a:endParaRPr lang="en-US" sz="800" dirty="0"/>
          </a:p>
        </p:txBody>
      </p:sp>
      <p:sp>
        <p:nvSpPr>
          <p:cNvPr id="25" name="Text 16"/>
          <p:cNvSpPr/>
          <p:nvPr/>
        </p:nvSpPr>
        <p:spPr>
          <a:xfrm>
            <a:off x="2360340" y="2314575"/>
            <a:ext cx="97816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· 去重与清洗
· 异常值检测
· 特征标准化
· 关系图构建</a:t>
            </a:r>
            <a:endParaRPr lang="en-US" sz="700" dirty="0"/>
          </a:p>
        </p:txBody>
      </p:sp>
      <p:sp>
        <p:nvSpPr>
          <p:cNvPr id="26" name="Shape 17"/>
          <p:cNvSpPr/>
          <p:nvPr/>
        </p:nvSpPr>
        <p:spPr>
          <a:xfrm>
            <a:off x="2360340" y="2828925"/>
            <a:ext cx="931590" cy="285750"/>
          </a:xfrm>
          <a:prstGeom prst="roundRect">
            <a:avLst>
              <a:gd name="adj" fmla="val 10000"/>
            </a:avLst>
          </a:prstGeom>
          <a:solidFill>
            <a:srgbClr val="7C2D12">
              <a:alpha val="50000"/>
            </a:srgbClr>
          </a:solidFill>
          <a:ln/>
        </p:spPr>
      </p:sp>
      <p:sp>
        <p:nvSpPr>
          <p:cNvPr id="27" name="Text 18"/>
          <p:cNvSpPr/>
          <p:nvPr/>
        </p:nvSpPr>
        <p:spPr>
          <a:xfrm>
            <a:off x="2360340" y="2828925"/>
            <a:ext cx="978169" cy="2857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ED7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工具: Pandas + NetworkX</a:t>
            </a:r>
            <a:endParaRPr lang="en-US" sz="700" dirty="0"/>
          </a:p>
        </p:txBody>
      </p:sp>
      <p:sp>
        <p:nvSpPr>
          <p:cNvPr id="28" name="Text 19"/>
          <p:cNvSpPr/>
          <p:nvPr/>
        </p:nvSpPr>
        <p:spPr>
          <a:xfrm>
            <a:off x="3591967" y="2228850"/>
            <a:ext cx="43376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 dirty="0">
                <a:solidFill>
                  <a:srgbClr val="34D39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→</a:t>
            </a:r>
            <a:endParaRPr lang="en-US" sz="1700" dirty="0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0579" y="1414463"/>
            <a:ext cx="1303065" cy="1885950"/>
          </a:xfrm>
          <a:prstGeom prst="rect">
            <a:avLst/>
          </a:prstGeom>
        </p:spPr>
      </p:pic>
      <p:sp>
        <p:nvSpPr>
          <p:cNvPr id="30" name="Shape 20"/>
          <p:cNvSpPr/>
          <p:nvPr/>
        </p:nvSpPr>
        <p:spPr>
          <a:xfrm>
            <a:off x="4106317" y="1657350"/>
            <a:ext cx="281955" cy="285750"/>
          </a:xfrm>
          <a:prstGeom prst="roundRect">
            <a:avLst>
              <a:gd name="adj" fmla="val 50000"/>
            </a:avLst>
          </a:prstGeom>
          <a:solidFill>
            <a:srgbClr val="3B82F6"/>
          </a:solidFill>
          <a:ln/>
        </p:spPr>
      </p:sp>
      <p:sp>
        <p:nvSpPr>
          <p:cNvPr id="31" name="Text 21"/>
          <p:cNvSpPr/>
          <p:nvPr/>
        </p:nvSpPr>
        <p:spPr>
          <a:xfrm>
            <a:off x="4099268" y="1657350"/>
            <a:ext cx="2960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000" dirty="0"/>
          </a:p>
        </p:txBody>
      </p:sp>
      <p:sp>
        <p:nvSpPr>
          <p:cNvPr id="32" name="Text 22"/>
          <p:cNvSpPr/>
          <p:nvPr/>
        </p:nvSpPr>
        <p:spPr>
          <a:xfrm>
            <a:off x="4473997" y="1600200"/>
            <a:ext cx="59210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双路存储</a:t>
            </a:r>
            <a:endParaRPr lang="en-US" sz="1100" dirty="0"/>
          </a:p>
        </p:txBody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6317" y="2139553"/>
            <a:ext cx="87511" cy="92869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4250978" y="2114550"/>
            <a:ext cx="6195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分类存储</a:t>
            </a:r>
            <a:endParaRPr lang="en-US" sz="800" dirty="0"/>
          </a:p>
        </p:txBody>
      </p:sp>
      <p:sp>
        <p:nvSpPr>
          <p:cNvPr id="35" name="Text 24"/>
          <p:cNvSpPr/>
          <p:nvPr/>
        </p:nvSpPr>
        <p:spPr>
          <a:xfrm>
            <a:off x="4106317" y="2314575"/>
            <a:ext cx="97816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时序指标数据
图结构快照</a:t>
            </a:r>
            <a:endParaRPr lang="en-US" sz="700" dirty="0"/>
          </a:p>
        </p:txBody>
      </p:sp>
      <p:sp>
        <p:nvSpPr>
          <p:cNvPr id="36" name="Text 25"/>
          <p:cNvSpPr/>
          <p:nvPr/>
        </p:nvSpPr>
        <p:spPr>
          <a:xfrm>
            <a:off x="4277767" y="2314575"/>
            <a:ext cx="97959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路径A: IoTDB</a:t>
            </a:r>
            <a:endParaRPr lang="en-US" sz="700" dirty="0"/>
          </a:p>
        </p:txBody>
      </p:sp>
      <p:sp>
        <p:nvSpPr>
          <p:cNvPr id="37" name="Text 26"/>
          <p:cNvSpPr/>
          <p:nvPr/>
        </p:nvSpPr>
        <p:spPr>
          <a:xfrm>
            <a:off x="4277767" y="2628900"/>
            <a:ext cx="97959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路径B: PostgreSQL</a:t>
            </a:r>
            <a:endParaRPr lang="en-US" sz="700" dirty="0"/>
          </a:p>
        </p:txBody>
      </p:sp>
      <p:sp>
        <p:nvSpPr>
          <p:cNvPr id="38" name="Shape 27"/>
          <p:cNvSpPr/>
          <p:nvPr/>
        </p:nvSpPr>
        <p:spPr>
          <a:xfrm>
            <a:off x="4106317" y="2943225"/>
            <a:ext cx="931590" cy="171450"/>
          </a:xfrm>
          <a:prstGeom prst="roundRect">
            <a:avLst>
              <a:gd name="adj" fmla="val 16667"/>
            </a:avLst>
          </a:prstGeom>
          <a:solidFill>
            <a:srgbClr val="1E3A8A">
              <a:alpha val="50000"/>
            </a:srgbClr>
          </a:solidFill>
          <a:ln/>
        </p:spPr>
      </p:sp>
      <p:sp>
        <p:nvSpPr>
          <p:cNvPr id="39" name="Text 28"/>
          <p:cNvSpPr/>
          <p:nvPr/>
        </p:nvSpPr>
        <p:spPr>
          <a:xfrm>
            <a:off x="4106317" y="2943225"/>
            <a:ext cx="1151046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10倍压缩率</a:t>
            </a:r>
            <a:endParaRPr lang="en-US" sz="700" dirty="0"/>
          </a:p>
        </p:txBody>
      </p:sp>
      <p:sp>
        <p:nvSpPr>
          <p:cNvPr id="40" name="Text 29"/>
          <p:cNvSpPr/>
          <p:nvPr/>
        </p:nvSpPr>
        <p:spPr>
          <a:xfrm>
            <a:off x="5337944" y="2228850"/>
            <a:ext cx="43376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 dirty="0">
                <a:solidFill>
                  <a:srgbClr val="34D39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→</a:t>
            </a:r>
            <a:endParaRPr lang="en-US" sz="1700" dirty="0"/>
          </a:p>
        </p:txBody>
      </p:sp>
      <p:pic>
        <p:nvPicPr>
          <p:cNvPr id="4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6556" y="1471613"/>
            <a:ext cx="1303065" cy="1771650"/>
          </a:xfrm>
          <a:prstGeom prst="rect">
            <a:avLst/>
          </a:prstGeom>
        </p:spPr>
      </p:pic>
      <p:sp>
        <p:nvSpPr>
          <p:cNvPr id="42" name="Shape 30"/>
          <p:cNvSpPr/>
          <p:nvPr/>
        </p:nvSpPr>
        <p:spPr>
          <a:xfrm>
            <a:off x="5852294" y="1657350"/>
            <a:ext cx="285750" cy="285750"/>
          </a:xfrm>
          <a:prstGeom prst="roundRect">
            <a:avLst>
              <a:gd name="adj" fmla="val 50000"/>
            </a:avLst>
          </a:prstGeom>
          <a:solidFill>
            <a:srgbClr val="A855F7"/>
          </a:solidFill>
          <a:ln/>
        </p:spPr>
      </p:sp>
      <p:sp>
        <p:nvSpPr>
          <p:cNvPr id="43" name="Text 31"/>
          <p:cNvSpPr/>
          <p:nvPr/>
        </p:nvSpPr>
        <p:spPr>
          <a:xfrm>
            <a:off x="5845150" y="1657350"/>
            <a:ext cx="300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000" dirty="0"/>
          </a:p>
        </p:txBody>
      </p:sp>
      <p:sp>
        <p:nvSpPr>
          <p:cNvPr id="44" name="Text 32"/>
          <p:cNvSpPr/>
          <p:nvPr/>
        </p:nvSpPr>
        <p:spPr>
          <a:xfrm>
            <a:off x="6223769" y="1700213"/>
            <a:ext cx="6480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图分析</a:t>
            </a:r>
            <a:endParaRPr lang="en-US" sz="1100" dirty="0"/>
          </a:p>
        </p:txBody>
      </p:sp>
      <p:pic>
        <p:nvPicPr>
          <p:cNvPr id="4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2294" y="2082403"/>
            <a:ext cx="112514" cy="92869"/>
          </a:xfrm>
          <a:prstGeom prst="rect">
            <a:avLst/>
          </a:prstGeom>
        </p:spPr>
      </p:pic>
      <p:sp>
        <p:nvSpPr>
          <p:cNvPr id="46" name="Text 33"/>
          <p:cNvSpPr/>
          <p:nvPr/>
        </p:nvSpPr>
        <p:spPr>
          <a:xfrm>
            <a:off x="6021958" y="2057400"/>
            <a:ext cx="94767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EasyGraph 引擎</a:t>
            </a:r>
            <a:endParaRPr lang="en-US" sz="800" dirty="0"/>
          </a:p>
        </p:txBody>
      </p:sp>
      <p:sp>
        <p:nvSpPr>
          <p:cNvPr id="47" name="Text 34"/>
          <p:cNvSpPr/>
          <p:nvPr/>
        </p:nvSpPr>
        <p:spPr>
          <a:xfrm>
            <a:off x="5852294" y="2257425"/>
            <a:ext cx="97816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· 结构洞检测
· 中心性计算
· 社区发现
· 图嵌入 (Node2Vec)</a:t>
            </a:r>
            <a:endParaRPr lang="en-US" sz="700" dirty="0"/>
          </a:p>
        </p:txBody>
      </p:sp>
      <p:sp>
        <p:nvSpPr>
          <p:cNvPr id="48" name="Shape 35"/>
          <p:cNvSpPr/>
          <p:nvPr/>
        </p:nvSpPr>
        <p:spPr>
          <a:xfrm>
            <a:off x="5852294" y="2886075"/>
            <a:ext cx="931590" cy="171450"/>
          </a:xfrm>
          <a:prstGeom prst="roundRect">
            <a:avLst>
              <a:gd name="adj" fmla="val 16667"/>
            </a:avLst>
          </a:prstGeom>
          <a:solidFill>
            <a:srgbClr val="581C87">
              <a:alpha val="50000"/>
            </a:srgbClr>
          </a:solidFill>
          <a:ln/>
        </p:spPr>
      </p:sp>
      <p:sp>
        <p:nvSpPr>
          <p:cNvPr id="49" name="Text 36"/>
          <p:cNvSpPr/>
          <p:nvPr/>
        </p:nvSpPr>
        <p:spPr>
          <a:xfrm>
            <a:off x="5852294" y="2886075"/>
            <a:ext cx="1151046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C++ 加速计算</a:t>
            </a:r>
            <a:endParaRPr lang="en-US" sz="700" dirty="0"/>
          </a:p>
        </p:txBody>
      </p:sp>
      <p:sp>
        <p:nvSpPr>
          <p:cNvPr id="50" name="Text 37"/>
          <p:cNvSpPr/>
          <p:nvPr/>
        </p:nvSpPr>
        <p:spPr>
          <a:xfrm>
            <a:off x="7083921" y="2228850"/>
            <a:ext cx="43376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 dirty="0">
                <a:solidFill>
                  <a:srgbClr val="34D39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→</a:t>
            </a:r>
            <a:endParaRPr lang="en-US" sz="1700" dirty="0"/>
          </a:p>
        </p:txBody>
      </p:sp>
      <p:pic>
        <p:nvPicPr>
          <p:cNvPr id="51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12534" y="1471613"/>
            <a:ext cx="1303065" cy="1771650"/>
          </a:xfrm>
          <a:prstGeom prst="rect">
            <a:avLst/>
          </a:prstGeom>
        </p:spPr>
      </p:pic>
      <p:sp>
        <p:nvSpPr>
          <p:cNvPr id="52" name="Shape 38"/>
          <p:cNvSpPr/>
          <p:nvPr/>
        </p:nvSpPr>
        <p:spPr>
          <a:xfrm>
            <a:off x="7598271" y="1714500"/>
            <a:ext cx="281955" cy="28575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/>
        </p:spPr>
      </p:sp>
      <p:sp>
        <p:nvSpPr>
          <p:cNvPr id="53" name="Text 39"/>
          <p:cNvSpPr/>
          <p:nvPr/>
        </p:nvSpPr>
        <p:spPr>
          <a:xfrm>
            <a:off x="7591222" y="1714500"/>
            <a:ext cx="2960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000" dirty="0"/>
          </a:p>
        </p:txBody>
      </p:sp>
      <p:sp>
        <p:nvSpPr>
          <p:cNvPr id="54" name="Text 40"/>
          <p:cNvSpPr/>
          <p:nvPr/>
        </p:nvSpPr>
        <p:spPr>
          <a:xfrm>
            <a:off x="7965951" y="1657350"/>
            <a:ext cx="59210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预测输出</a:t>
            </a:r>
            <a:endParaRPr lang="en-US" sz="1100" dirty="0"/>
          </a:p>
        </p:txBody>
      </p:sp>
      <p:pic>
        <p:nvPicPr>
          <p:cNvPr id="55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98271" y="2189559"/>
            <a:ext cx="100013" cy="107156"/>
          </a:xfrm>
          <a:prstGeom prst="rect">
            <a:avLst/>
          </a:prstGeom>
        </p:spPr>
      </p:pic>
      <p:sp>
        <p:nvSpPr>
          <p:cNvPr id="56" name="Text 41"/>
          <p:cNvSpPr/>
          <p:nvPr/>
        </p:nvSpPr>
        <p:spPr>
          <a:xfrm>
            <a:off x="7755434" y="2171700"/>
            <a:ext cx="54338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模型</a:t>
            </a:r>
            <a:endParaRPr lang="en-US" sz="800" dirty="0"/>
          </a:p>
        </p:txBody>
      </p:sp>
      <p:sp>
        <p:nvSpPr>
          <p:cNvPr id="57" name="Text 42"/>
          <p:cNvSpPr/>
          <p:nvPr/>
        </p:nvSpPr>
        <p:spPr>
          <a:xfrm>
            <a:off x="7598271" y="2371725"/>
            <a:ext cx="97816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· 流失风险评分
· 趋势预测曲线
· 健康度评级
· 干预建议生成</a:t>
            </a:r>
            <a:endParaRPr lang="en-US" sz="700" dirty="0"/>
          </a:p>
        </p:txBody>
      </p:sp>
      <p:sp>
        <p:nvSpPr>
          <p:cNvPr id="58" name="Shape 43"/>
          <p:cNvSpPr/>
          <p:nvPr/>
        </p:nvSpPr>
        <p:spPr>
          <a:xfrm>
            <a:off x="7598271" y="2886075"/>
            <a:ext cx="931590" cy="171450"/>
          </a:xfrm>
          <a:prstGeom prst="roundRect">
            <a:avLst>
              <a:gd name="adj" fmla="val 16667"/>
            </a:avLst>
          </a:prstGeom>
          <a:solidFill>
            <a:srgbClr val="14532D">
              <a:alpha val="50000"/>
            </a:srgbClr>
          </a:solidFill>
          <a:ln/>
        </p:spPr>
      </p:sp>
      <p:sp>
        <p:nvSpPr>
          <p:cNvPr id="59" name="Text 44"/>
          <p:cNvSpPr/>
          <p:nvPr/>
        </p:nvSpPr>
        <p:spPr>
          <a:xfrm>
            <a:off x="7598271" y="2886075"/>
            <a:ext cx="1151046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XGBoost + LSTM</a:t>
            </a:r>
            <a:endParaRPr lang="en-US" sz="700" dirty="0"/>
          </a:p>
        </p:txBody>
      </p:sp>
      <p:sp>
        <p:nvSpPr>
          <p:cNvPr id="60" name="Shape 45"/>
          <p:cNvSpPr/>
          <p:nvPr/>
        </p:nvSpPr>
        <p:spPr>
          <a:xfrm>
            <a:off x="398826" y="3629024"/>
            <a:ext cx="8286750" cy="1100138"/>
          </a:xfrm>
          <a:prstGeom prst="roundRect">
            <a:avLst>
              <a:gd name="adj" fmla="val 779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61" name="Text 46"/>
          <p:cNvSpPr/>
          <p:nvPr/>
        </p:nvSpPr>
        <p:spPr>
          <a:xfrm>
            <a:off x="763157" y="3807617"/>
            <a:ext cx="851820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6EE7B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性能指标</a:t>
            </a:r>
            <a:endParaRPr lang="en-US" sz="1000" dirty="0"/>
          </a:p>
        </p:txBody>
      </p:sp>
      <p:pic>
        <p:nvPicPr>
          <p:cNvPr id="62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420" y="3839764"/>
            <a:ext cx="128588" cy="135731"/>
          </a:xfrm>
          <a:prstGeom prst="rect">
            <a:avLst/>
          </a:prstGeom>
        </p:spPr>
      </p:pic>
      <p:sp>
        <p:nvSpPr>
          <p:cNvPr id="63" name="Text 47"/>
          <p:cNvSpPr/>
          <p:nvPr/>
        </p:nvSpPr>
        <p:spPr>
          <a:xfrm>
            <a:off x="467692" y="4121942"/>
            <a:ext cx="207325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7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1小时</a:t>
            </a:r>
            <a:endParaRPr lang="en-US" sz="1700" dirty="0"/>
          </a:p>
        </p:txBody>
      </p:sp>
      <p:sp>
        <p:nvSpPr>
          <p:cNvPr id="64" name="Text 48"/>
          <p:cNvSpPr/>
          <p:nvPr/>
        </p:nvSpPr>
        <p:spPr>
          <a:xfrm>
            <a:off x="467692" y="4407692"/>
            <a:ext cx="207325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数据更新频率</a:t>
            </a:r>
            <a:endParaRPr lang="en-US" sz="800" dirty="0"/>
          </a:p>
        </p:txBody>
      </p:sp>
      <p:sp>
        <p:nvSpPr>
          <p:cNvPr id="65" name="Text 49"/>
          <p:cNvSpPr/>
          <p:nvPr/>
        </p:nvSpPr>
        <p:spPr>
          <a:xfrm>
            <a:off x="2492945" y="4121942"/>
            <a:ext cx="207325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7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&lt;500ms</a:t>
            </a:r>
            <a:endParaRPr lang="en-US" sz="1700" dirty="0"/>
          </a:p>
        </p:txBody>
      </p:sp>
      <p:sp>
        <p:nvSpPr>
          <p:cNvPr id="66" name="Text 50"/>
          <p:cNvSpPr/>
          <p:nvPr/>
        </p:nvSpPr>
        <p:spPr>
          <a:xfrm>
            <a:off x="2492945" y="4407692"/>
            <a:ext cx="207325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查询响应时间</a:t>
            </a:r>
            <a:endParaRPr lang="en-US" sz="800" dirty="0"/>
          </a:p>
        </p:txBody>
      </p:sp>
      <p:sp>
        <p:nvSpPr>
          <p:cNvPr id="67" name="Text 51"/>
          <p:cNvSpPr/>
          <p:nvPr/>
        </p:nvSpPr>
        <p:spPr>
          <a:xfrm>
            <a:off x="4518198" y="4121942"/>
            <a:ext cx="207325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700" b="1" dirty="0">
                <a:solidFill>
                  <a:srgbClr val="C08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10万+</a:t>
            </a:r>
            <a:endParaRPr lang="en-US" sz="1700" dirty="0"/>
          </a:p>
        </p:txBody>
      </p:sp>
      <p:sp>
        <p:nvSpPr>
          <p:cNvPr id="68" name="Text 52"/>
          <p:cNvSpPr/>
          <p:nvPr/>
        </p:nvSpPr>
        <p:spPr>
          <a:xfrm>
            <a:off x="4518198" y="4407692"/>
            <a:ext cx="207325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节点图计算能力</a:t>
            </a:r>
            <a:endParaRPr lang="en-US" sz="800" dirty="0"/>
          </a:p>
        </p:txBody>
      </p:sp>
      <p:sp>
        <p:nvSpPr>
          <p:cNvPr id="69" name="Text 53"/>
          <p:cNvSpPr/>
          <p:nvPr/>
        </p:nvSpPr>
        <p:spPr>
          <a:xfrm>
            <a:off x="6543451" y="4121942"/>
            <a:ext cx="207325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亿级</a:t>
            </a:r>
            <a:endParaRPr lang="en-US" sz="1700" dirty="0"/>
          </a:p>
        </p:txBody>
      </p:sp>
      <p:sp>
        <p:nvSpPr>
          <p:cNvPr id="70" name="Text 54"/>
          <p:cNvSpPr/>
          <p:nvPr/>
        </p:nvSpPr>
        <p:spPr>
          <a:xfrm>
            <a:off x="6543451" y="4407692"/>
            <a:ext cx="207325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时序数据点存储</a:t>
            </a:r>
            <a:endParaRPr lang="en-US" sz="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rgbClr val="0F172A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715000" y="571500"/>
            <a:ext cx="2857500" cy="2857500"/>
          </a:xfrm>
          <a:prstGeom prst="roundRect">
            <a:avLst>
              <a:gd name="adj" fmla="val 50000"/>
            </a:avLst>
          </a:prstGeom>
          <a:solidFill>
            <a:srgbClr val="3B82F6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28625" y="125016"/>
            <a:ext cx="168894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818CF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Algorithms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2012417" y="139303"/>
            <a:ext cx="1340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核心算法与技术难点</a:t>
            </a:r>
            <a:endParaRPr lang="en-US" sz="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30" y="634564"/>
            <a:ext cx="8286750" cy="2571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1607" y="1053703"/>
            <a:ext cx="2543175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时序图融合 + 结构洞检测 + 流失预测三位一体</a:t>
            </a:r>
            <a:endParaRPr lang="en-US" sz="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8" y="1397793"/>
            <a:ext cx="4057650" cy="2786063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587756" y="1583531"/>
            <a:ext cx="342900" cy="342900"/>
          </a:xfrm>
          <a:prstGeom prst="roundRect">
            <a:avLst>
              <a:gd name="adj" fmla="val 16667"/>
            </a:avLst>
          </a:prstGeom>
          <a:solidFill>
            <a:srgbClr val="2563EB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81" y="1669256"/>
            <a:ext cx="171450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16381" y="1654968"/>
            <a:ext cx="13624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时序协作图谱构建</a:t>
            </a:r>
            <a:endParaRPr lang="en-US" sz="1100" dirty="0"/>
          </a:p>
        </p:txBody>
      </p:sp>
      <p:sp>
        <p:nvSpPr>
          <p:cNvPr id="15" name="Shape 9"/>
          <p:cNvSpPr/>
          <p:nvPr/>
        </p:nvSpPr>
        <p:spPr>
          <a:xfrm>
            <a:off x="587756" y="2040731"/>
            <a:ext cx="3686175" cy="500063"/>
          </a:xfrm>
          <a:prstGeom prst="roundRect">
            <a:avLst>
              <a:gd name="adj" fmla="val 5714"/>
            </a:avLst>
          </a:prstGeom>
          <a:solidFill>
            <a:srgbClr val="172554">
              <a:alpha val="50000"/>
            </a:srgbClr>
          </a:solidFill>
          <a:ln w="12700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16" name="Text 10"/>
          <p:cNvSpPr/>
          <p:nvPr/>
        </p:nvSpPr>
        <p:spPr>
          <a:xfrm>
            <a:off x="680624" y="2133599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核心思想</a:t>
            </a:r>
            <a:endParaRPr lang="en-US" sz="800" dirty="0"/>
          </a:p>
        </p:txBody>
      </p:sp>
      <p:sp>
        <p:nvSpPr>
          <p:cNvPr id="17" name="Text 11"/>
          <p:cNvSpPr/>
          <p:nvPr/>
        </p:nvSpPr>
        <p:spPr>
          <a:xfrm>
            <a:off x="680624" y="2333624"/>
            <a:ext cx="38504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将静态协作关系转化为动态演化图，支持任意时间粒度的回溯分析</a:t>
            </a:r>
            <a:endParaRPr lang="en-US" sz="700" dirty="0"/>
          </a:p>
        </p:txBody>
      </p:sp>
      <p:sp>
        <p:nvSpPr>
          <p:cNvPr id="18" name="Shape 12"/>
          <p:cNvSpPr/>
          <p:nvPr/>
        </p:nvSpPr>
        <p:spPr>
          <a:xfrm>
            <a:off x="587756" y="2626518"/>
            <a:ext cx="3686175" cy="785813"/>
          </a:xfrm>
          <a:prstGeom prst="roundRect">
            <a:avLst>
              <a:gd name="adj" fmla="val 3636"/>
            </a:avLst>
          </a:prstGeom>
          <a:solidFill>
            <a:srgbClr val="172554">
              <a:alpha val="50000"/>
            </a:srgbClr>
          </a:solidFill>
          <a:ln w="12700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19" name="Text 13"/>
          <p:cNvSpPr/>
          <p:nvPr/>
        </p:nvSpPr>
        <p:spPr>
          <a:xfrm>
            <a:off x="680624" y="2719387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技术实现</a:t>
            </a:r>
            <a:endParaRPr lang="en-US" sz="800" dirty="0"/>
          </a:p>
        </p:txBody>
      </p:sp>
      <p:sp>
        <p:nvSpPr>
          <p:cNvPr id="20" name="Text 14"/>
          <p:cNvSpPr/>
          <p:nvPr/>
        </p:nvSpPr>
        <p:spPr>
          <a:xfrm>
            <a:off x="812784" y="2919412"/>
            <a:ext cx="37051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滑动窗口图快照生成</a:t>
            </a:r>
            <a:endParaRPr lang="en-US" sz="7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24" y="2935842"/>
            <a:ext cx="75009" cy="8143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12784" y="3062287"/>
            <a:ext cx="37051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时间加权边权重计算</a:t>
            </a:r>
            <a:endParaRPr lang="en-US" sz="70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24" y="3078717"/>
            <a:ext cx="75009" cy="81439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812784" y="3205162"/>
            <a:ext cx="37051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增量图更新算法</a:t>
            </a:r>
            <a:endParaRPr lang="en-US" sz="700" dirty="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24" y="3221592"/>
            <a:ext cx="75009" cy="81439"/>
          </a:xfrm>
          <a:prstGeom prst="rect">
            <a:avLst/>
          </a:prstGeom>
        </p:spPr>
      </p:pic>
      <p:sp>
        <p:nvSpPr>
          <p:cNvPr id="26" name="Shape 17"/>
          <p:cNvSpPr/>
          <p:nvPr/>
        </p:nvSpPr>
        <p:spPr>
          <a:xfrm>
            <a:off x="587756" y="3498056"/>
            <a:ext cx="3686175" cy="500063"/>
          </a:xfrm>
          <a:prstGeom prst="roundRect">
            <a:avLst>
              <a:gd name="adj" fmla="val 5714"/>
            </a:avLst>
          </a:prstGeom>
          <a:solidFill>
            <a:srgbClr val="172554">
              <a:alpha val="50000"/>
            </a:srgbClr>
          </a:solidFill>
          <a:ln w="12700">
            <a:solidFill>
              <a:srgbClr val="3B82F6">
                <a:alpha val="30000"/>
              </a:srgbClr>
            </a:solidFill>
            <a:prstDash val="solid"/>
          </a:ln>
        </p:spPr>
      </p:sp>
      <p:sp>
        <p:nvSpPr>
          <p:cNvPr id="27" name="Text 18"/>
          <p:cNvSpPr/>
          <p:nvPr/>
        </p:nvSpPr>
        <p:spPr>
          <a:xfrm>
            <a:off x="680624" y="3590924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应用价值</a:t>
            </a:r>
            <a:endParaRPr lang="en-US" sz="800" dirty="0"/>
          </a:p>
        </p:txBody>
      </p:sp>
      <p:sp>
        <p:nvSpPr>
          <p:cNvPr id="28" name="Text 19"/>
          <p:cNvSpPr/>
          <p:nvPr/>
        </p:nvSpPr>
        <p:spPr>
          <a:xfrm>
            <a:off x="680624" y="3790949"/>
            <a:ext cx="38504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检测社区结构突变点，量化社区凝聚力变化趋势</a:t>
            </a:r>
            <a:endParaRPr lang="en-US" sz="700" dirty="0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1118" y="1397793"/>
            <a:ext cx="4057650" cy="2786063"/>
          </a:xfrm>
          <a:prstGeom prst="rect">
            <a:avLst/>
          </a:prstGeom>
        </p:spPr>
      </p:pic>
      <p:sp>
        <p:nvSpPr>
          <p:cNvPr id="30" name="Shape 20"/>
          <p:cNvSpPr/>
          <p:nvPr/>
        </p:nvSpPr>
        <p:spPr>
          <a:xfrm>
            <a:off x="4816856" y="1583531"/>
            <a:ext cx="342900" cy="342900"/>
          </a:xfrm>
          <a:prstGeom prst="roundRect">
            <a:avLst>
              <a:gd name="adj" fmla="val 16667"/>
            </a:avLst>
          </a:prstGeom>
          <a:solidFill>
            <a:srgbClr val="9333EA"/>
          </a:solidFill>
          <a:ln/>
        </p:spPr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149" y="1669256"/>
            <a:ext cx="214313" cy="171450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5245481" y="1654968"/>
            <a:ext cx="13624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结构洞风险扫描器</a:t>
            </a:r>
            <a:endParaRPr lang="en-US" sz="1100" dirty="0"/>
          </a:p>
        </p:txBody>
      </p:sp>
      <p:sp>
        <p:nvSpPr>
          <p:cNvPr id="33" name="Shape 22"/>
          <p:cNvSpPr/>
          <p:nvPr/>
        </p:nvSpPr>
        <p:spPr>
          <a:xfrm>
            <a:off x="4816856" y="2040731"/>
            <a:ext cx="3686175" cy="500063"/>
          </a:xfrm>
          <a:prstGeom prst="roundRect">
            <a:avLst>
              <a:gd name="adj" fmla="val 5714"/>
            </a:avLst>
          </a:prstGeom>
          <a:solidFill>
            <a:srgbClr val="3B0764">
              <a:alpha val="50000"/>
            </a:srgbClr>
          </a:solidFill>
          <a:ln w="12700">
            <a:solidFill>
              <a:srgbClr val="A855F7">
                <a:alpha val="30000"/>
              </a:srgbClr>
            </a:solidFill>
            <a:prstDash val="solid"/>
          </a:ln>
        </p:spPr>
      </p:sp>
      <p:sp>
        <p:nvSpPr>
          <p:cNvPr id="34" name="Text 23"/>
          <p:cNvSpPr/>
          <p:nvPr/>
        </p:nvSpPr>
        <p:spPr>
          <a:xfrm>
            <a:off x="4909724" y="2133599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核心思想</a:t>
            </a:r>
            <a:endParaRPr lang="en-US" sz="800" dirty="0"/>
          </a:p>
        </p:txBody>
      </p:sp>
      <p:sp>
        <p:nvSpPr>
          <p:cNvPr id="35" name="Text 24"/>
          <p:cNvSpPr/>
          <p:nvPr/>
        </p:nvSpPr>
        <p:spPr>
          <a:xfrm>
            <a:off x="4909724" y="2333624"/>
            <a:ext cx="38504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基于社会学"结构洞"理论，识别网络中的关键桥接节点和单点故障风险</a:t>
            </a:r>
            <a:endParaRPr lang="en-US" sz="700" dirty="0"/>
          </a:p>
        </p:txBody>
      </p:sp>
      <p:sp>
        <p:nvSpPr>
          <p:cNvPr id="36" name="Shape 25"/>
          <p:cNvSpPr/>
          <p:nvPr/>
        </p:nvSpPr>
        <p:spPr>
          <a:xfrm>
            <a:off x="4816856" y="2626518"/>
            <a:ext cx="3686175" cy="785813"/>
          </a:xfrm>
          <a:prstGeom prst="roundRect">
            <a:avLst>
              <a:gd name="adj" fmla="val 3636"/>
            </a:avLst>
          </a:prstGeom>
          <a:solidFill>
            <a:srgbClr val="3B0764">
              <a:alpha val="50000"/>
            </a:srgbClr>
          </a:solidFill>
          <a:ln w="12700">
            <a:solidFill>
              <a:srgbClr val="A855F7">
                <a:alpha val="30000"/>
              </a:srgbClr>
            </a:solidFill>
            <a:prstDash val="solid"/>
          </a:ln>
        </p:spPr>
      </p:sp>
      <p:sp>
        <p:nvSpPr>
          <p:cNvPr id="37" name="Text 26"/>
          <p:cNvSpPr/>
          <p:nvPr/>
        </p:nvSpPr>
        <p:spPr>
          <a:xfrm>
            <a:off x="4909724" y="2719387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EasyGraph 算法调用</a:t>
            </a:r>
            <a:endParaRPr lang="en-US" sz="800" dirty="0"/>
          </a:p>
        </p:txBody>
      </p:sp>
      <p:sp>
        <p:nvSpPr>
          <p:cNvPr id="38" name="Text 27"/>
          <p:cNvSpPr/>
          <p:nvPr/>
        </p:nvSpPr>
        <p:spPr>
          <a:xfrm>
            <a:off x="5074031" y="2919412"/>
            <a:ext cx="366974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structural_holes_HI()</a:t>
            </a:r>
            <a:endParaRPr lang="en-US" sz="700" dirty="0"/>
          </a:p>
        </p:txBody>
      </p:sp>
      <p:pic>
        <p:nvPicPr>
          <p:cNvPr id="39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9724" y="2930127"/>
            <a:ext cx="107156" cy="92869"/>
          </a:xfrm>
          <a:prstGeom prst="rect">
            <a:avLst/>
          </a:prstGeom>
        </p:spPr>
      </p:pic>
      <p:sp>
        <p:nvSpPr>
          <p:cNvPr id="40" name="Text 28"/>
          <p:cNvSpPr/>
          <p:nvPr/>
        </p:nvSpPr>
        <p:spPr>
          <a:xfrm>
            <a:off x="5074031" y="3062287"/>
            <a:ext cx="366974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constraint()</a:t>
            </a:r>
            <a:endParaRPr lang="en-US" sz="700" dirty="0"/>
          </a:p>
        </p:txBody>
      </p:sp>
      <p:pic>
        <p:nvPicPr>
          <p:cNvPr id="41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9724" y="3073002"/>
            <a:ext cx="107156" cy="92869"/>
          </a:xfrm>
          <a:prstGeom prst="rect">
            <a:avLst/>
          </a:prstGeom>
        </p:spPr>
      </p:pic>
      <p:sp>
        <p:nvSpPr>
          <p:cNvPr id="42" name="Text 29"/>
          <p:cNvSpPr/>
          <p:nvPr/>
        </p:nvSpPr>
        <p:spPr>
          <a:xfrm>
            <a:off x="5074031" y="3205162"/>
            <a:ext cx="366974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betweenness_centrality()</a:t>
            </a:r>
            <a:endParaRPr lang="en-US" sz="700" dirty="0"/>
          </a:p>
        </p:txBody>
      </p:sp>
      <p:pic>
        <p:nvPicPr>
          <p:cNvPr id="4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9724" y="3215877"/>
            <a:ext cx="107156" cy="92869"/>
          </a:xfrm>
          <a:prstGeom prst="rect">
            <a:avLst/>
          </a:prstGeom>
        </p:spPr>
      </p:pic>
      <p:sp>
        <p:nvSpPr>
          <p:cNvPr id="44" name="Shape 30"/>
          <p:cNvSpPr/>
          <p:nvPr/>
        </p:nvSpPr>
        <p:spPr>
          <a:xfrm>
            <a:off x="4816856" y="3498056"/>
            <a:ext cx="3686175" cy="500063"/>
          </a:xfrm>
          <a:prstGeom prst="roundRect">
            <a:avLst>
              <a:gd name="adj" fmla="val 5714"/>
            </a:avLst>
          </a:prstGeom>
          <a:solidFill>
            <a:srgbClr val="3B0764">
              <a:alpha val="50000"/>
            </a:srgbClr>
          </a:solidFill>
          <a:ln w="12700">
            <a:solidFill>
              <a:srgbClr val="A855F7">
                <a:alpha val="30000"/>
              </a:srgbClr>
            </a:solidFill>
            <a:prstDash val="solid"/>
          </a:ln>
        </p:spPr>
      </p:sp>
      <p:sp>
        <p:nvSpPr>
          <p:cNvPr id="45" name="Text 31"/>
          <p:cNvSpPr/>
          <p:nvPr/>
        </p:nvSpPr>
        <p:spPr>
          <a:xfrm>
            <a:off x="4909724" y="3590924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创新点</a:t>
            </a:r>
            <a:endParaRPr lang="en-US" sz="800" dirty="0"/>
          </a:p>
        </p:txBody>
      </p:sp>
      <p:sp>
        <p:nvSpPr>
          <p:cNvPr id="46" name="Text 32"/>
          <p:cNvSpPr/>
          <p:nvPr/>
        </p:nvSpPr>
        <p:spPr>
          <a:xfrm>
            <a:off x="4909724" y="3790949"/>
            <a:ext cx="38504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首次将"Bus Factor"风险量化，为社区治理提供"关键人物保护"策略</a:t>
            </a:r>
            <a:endParaRPr lang="en-US" sz="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91760"/>
          </a:xfrm>
          <a:prstGeom prst="roundRect">
            <a:avLst>
              <a:gd name="adj" fmla="val 0"/>
            </a:avLst>
          </a:prstGeom>
          <a:solidFill>
            <a:srgbClr val="0F172A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176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28625" y="125016"/>
            <a:ext cx="168894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818CF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Algorithms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2012417" y="139303"/>
            <a:ext cx="1340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核心算法与技术难点</a:t>
            </a:r>
            <a:endParaRPr lang="en-US" sz="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22" y="617934"/>
            <a:ext cx="8286750" cy="2571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625" y="971550"/>
            <a:ext cx="2543175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时序图融合 + 结构洞检测 + 流失预测三位一体</a:t>
            </a:r>
            <a:endParaRPr lang="en-US" sz="900" dirty="0"/>
          </a:p>
        </p:txBody>
      </p:sp>
      <p:pic>
        <p:nvPicPr>
          <p:cNvPr id="47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4" y="1435695"/>
            <a:ext cx="4057650" cy="2928938"/>
          </a:xfrm>
          <a:prstGeom prst="rect">
            <a:avLst/>
          </a:prstGeom>
        </p:spPr>
      </p:pic>
      <p:sp>
        <p:nvSpPr>
          <p:cNvPr id="48" name="Shape 33"/>
          <p:cNvSpPr/>
          <p:nvPr/>
        </p:nvSpPr>
        <p:spPr>
          <a:xfrm>
            <a:off x="571502" y="1621432"/>
            <a:ext cx="342900" cy="342900"/>
          </a:xfrm>
          <a:prstGeom prst="roundRect">
            <a:avLst>
              <a:gd name="adj" fmla="val 16667"/>
            </a:avLst>
          </a:prstGeom>
          <a:solidFill>
            <a:srgbClr val="16A34A"/>
          </a:solidFill>
          <a:ln/>
        </p:spPr>
      </p:sp>
      <p:pic>
        <p:nvPicPr>
          <p:cNvPr id="49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7" y="1707157"/>
            <a:ext cx="171450" cy="171450"/>
          </a:xfrm>
          <a:prstGeom prst="rect">
            <a:avLst/>
          </a:prstGeom>
        </p:spPr>
      </p:pic>
      <p:sp>
        <p:nvSpPr>
          <p:cNvPr id="50" name="Text 34"/>
          <p:cNvSpPr/>
          <p:nvPr/>
        </p:nvSpPr>
        <p:spPr>
          <a:xfrm>
            <a:off x="1000127" y="1692870"/>
            <a:ext cx="150533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贡献者流失预测引擎</a:t>
            </a:r>
            <a:endParaRPr lang="en-US" sz="1100" dirty="0"/>
          </a:p>
        </p:txBody>
      </p:sp>
      <p:sp>
        <p:nvSpPr>
          <p:cNvPr id="51" name="Shape 35"/>
          <p:cNvSpPr/>
          <p:nvPr/>
        </p:nvSpPr>
        <p:spPr>
          <a:xfrm>
            <a:off x="571502" y="2078632"/>
            <a:ext cx="3686175" cy="928688"/>
          </a:xfrm>
          <a:prstGeom prst="roundRect">
            <a:avLst>
              <a:gd name="adj" fmla="val 3077"/>
            </a:avLst>
          </a:prstGeom>
          <a:solidFill>
            <a:srgbClr val="052E16">
              <a:alpha val="50000"/>
            </a:srgbClr>
          </a:solidFill>
          <a:ln w="12700">
            <a:solidFill>
              <a:srgbClr val="22C55E">
                <a:alpha val="30000"/>
              </a:srgbClr>
            </a:solidFill>
            <a:prstDash val="solid"/>
          </a:ln>
        </p:spPr>
      </p:sp>
      <p:sp>
        <p:nvSpPr>
          <p:cNvPr id="52" name="Text 36"/>
          <p:cNvSpPr/>
          <p:nvPr/>
        </p:nvSpPr>
        <p:spPr>
          <a:xfrm>
            <a:off x="664370" y="2171501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多维特征融合</a:t>
            </a:r>
            <a:endParaRPr lang="en-US" sz="800" dirty="0"/>
          </a:p>
        </p:txBody>
      </p:sp>
      <p:sp>
        <p:nvSpPr>
          <p:cNvPr id="53" name="Text 37"/>
          <p:cNvSpPr/>
          <p:nvPr/>
        </p:nvSpPr>
        <p:spPr>
          <a:xfrm>
            <a:off x="778670" y="2371526"/>
            <a:ext cx="73391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行为衰减信号</a:t>
            </a:r>
            <a:endParaRPr lang="en-US" sz="700" dirty="0"/>
          </a:p>
        </p:txBody>
      </p:sp>
      <p:pic>
        <p:nvPicPr>
          <p:cNvPr id="54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70" y="2389385"/>
            <a:ext cx="85725" cy="78581"/>
          </a:xfrm>
          <a:prstGeom prst="rect">
            <a:avLst/>
          </a:prstGeom>
        </p:spPr>
      </p:pic>
      <p:sp>
        <p:nvSpPr>
          <p:cNvPr id="55" name="Text 38"/>
          <p:cNvSpPr/>
          <p:nvPr/>
        </p:nvSpPr>
        <p:spPr>
          <a:xfrm>
            <a:off x="3995479" y="2371526"/>
            <a:ext cx="38878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35%</a:t>
            </a:r>
            <a:endParaRPr lang="en-US" sz="700" dirty="0"/>
          </a:p>
        </p:txBody>
      </p:sp>
      <p:sp>
        <p:nvSpPr>
          <p:cNvPr id="56" name="Text 39"/>
          <p:cNvSpPr/>
          <p:nvPr/>
        </p:nvSpPr>
        <p:spPr>
          <a:xfrm>
            <a:off x="789386" y="2514401"/>
            <a:ext cx="81964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网络边缘化信号</a:t>
            </a:r>
            <a:endParaRPr lang="en-US" sz="700" dirty="0"/>
          </a:p>
        </p:txBody>
      </p:sp>
      <p:pic>
        <p:nvPicPr>
          <p:cNvPr id="5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370" y="2532260"/>
            <a:ext cx="96441" cy="78581"/>
          </a:xfrm>
          <a:prstGeom prst="rect">
            <a:avLst/>
          </a:prstGeom>
        </p:spPr>
      </p:pic>
      <p:sp>
        <p:nvSpPr>
          <p:cNvPr id="58" name="Text 40"/>
          <p:cNvSpPr/>
          <p:nvPr/>
        </p:nvSpPr>
        <p:spPr>
          <a:xfrm>
            <a:off x="3995479" y="2514401"/>
            <a:ext cx="38878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30%</a:t>
            </a:r>
            <a:endParaRPr lang="en-US" sz="700" dirty="0"/>
          </a:p>
        </p:txBody>
      </p:sp>
      <p:sp>
        <p:nvSpPr>
          <p:cNvPr id="59" name="Text 41"/>
          <p:cNvSpPr/>
          <p:nvPr/>
        </p:nvSpPr>
        <p:spPr>
          <a:xfrm>
            <a:off x="800102" y="2657276"/>
            <a:ext cx="73391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时序异常信号</a:t>
            </a:r>
            <a:endParaRPr lang="en-US" sz="700" dirty="0"/>
          </a:p>
        </p:txBody>
      </p:sp>
      <p:pic>
        <p:nvPicPr>
          <p:cNvPr id="60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370" y="2675135"/>
            <a:ext cx="107156" cy="78581"/>
          </a:xfrm>
          <a:prstGeom prst="rect">
            <a:avLst/>
          </a:prstGeom>
        </p:spPr>
      </p:pic>
      <p:sp>
        <p:nvSpPr>
          <p:cNvPr id="61" name="Text 42"/>
          <p:cNvSpPr/>
          <p:nvPr/>
        </p:nvSpPr>
        <p:spPr>
          <a:xfrm>
            <a:off x="3995479" y="2657276"/>
            <a:ext cx="38878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25%</a:t>
            </a:r>
            <a:endParaRPr lang="en-US" sz="700" dirty="0"/>
          </a:p>
        </p:txBody>
      </p:sp>
      <p:sp>
        <p:nvSpPr>
          <p:cNvPr id="62" name="Text 43"/>
          <p:cNvSpPr/>
          <p:nvPr/>
        </p:nvSpPr>
        <p:spPr>
          <a:xfrm>
            <a:off x="800102" y="2800151"/>
            <a:ext cx="73391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社区参与信号</a:t>
            </a:r>
            <a:endParaRPr lang="en-US" sz="700" dirty="0"/>
          </a:p>
        </p:txBody>
      </p:sp>
      <p:pic>
        <p:nvPicPr>
          <p:cNvPr id="63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70" y="2810866"/>
            <a:ext cx="107156" cy="92869"/>
          </a:xfrm>
          <a:prstGeom prst="rect">
            <a:avLst/>
          </a:prstGeom>
        </p:spPr>
      </p:pic>
      <p:sp>
        <p:nvSpPr>
          <p:cNvPr id="64" name="Text 44"/>
          <p:cNvSpPr/>
          <p:nvPr/>
        </p:nvSpPr>
        <p:spPr>
          <a:xfrm>
            <a:off x="3995479" y="2800151"/>
            <a:ext cx="38878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10%</a:t>
            </a:r>
            <a:endParaRPr lang="en-US" sz="700" dirty="0"/>
          </a:p>
        </p:txBody>
      </p:sp>
      <p:sp>
        <p:nvSpPr>
          <p:cNvPr id="65" name="Shape 45"/>
          <p:cNvSpPr/>
          <p:nvPr/>
        </p:nvSpPr>
        <p:spPr>
          <a:xfrm>
            <a:off x="571502" y="3093045"/>
            <a:ext cx="3686175" cy="500063"/>
          </a:xfrm>
          <a:prstGeom prst="roundRect">
            <a:avLst>
              <a:gd name="adj" fmla="val 5714"/>
            </a:avLst>
          </a:prstGeom>
          <a:solidFill>
            <a:srgbClr val="052E16">
              <a:alpha val="50000"/>
            </a:srgbClr>
          </a:solidFill>
          <a:ln w="12700">
            <a:solidFill>
              <a:srgbClr val="22C55E">
                <a:alpha val="30000"/>
              </a:srgbClr>
            </a:solidFill>
            <a:prstDash val="solid"/>
          </a:ln>
        </p:spPr>
      </p:sp>
      <p:sp>
        <p:nvSpPr>
          <p:cNvPr id="66" name="Text 46"/>
          <p:cNvSpPr/>
          <p:nvPr/>
        </p:nvSpPr>
        <p:spPr>
          <a:xfrm>
            <a:off x="664370" y="3185913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模型架构</a:t>
            </a:r>
            <a:endParaRPr lang="en-US" sz="800" dirty="0"/>
          </a:p>
        </p:txBody>
      </p:sp>
      <p:sp>
        <p:nvSpPr>
          <p:cNvPr id="67" name="Text 47"/>
          <p:cNvSpPr/>
          <p:nvPr/>
        </p:nvSpPr>
        <p:spPr>
          <a:xfrm>
            <a:off x="664370" y="3385938"/>
            <a:ext cx="38504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图嵌入(Node2Vec) + 时序特征(LSTM) → 特征融合层 → 流失概率输出</a:t>
            </a:r>
            <a:endParaRPr lang="en-US" sz="700" dirty="0"/>
          </a:p>
        </p:txBody>
      </p:sp>
      <p:sp>
        <p:nvSpPr>
          <p:cNvPr id="68" name="Shape 48"/>
          <p:cNvSpPr/>
          <p:nvPr/>
        </p:nvSpPr>
        <p:spPr>
          <a:xfrm>
            <a:off x="571502" y="3678832"/>
            <a:ext cx="3686175" cy="500063"/>
          </a:xfrm>
          <a:prstGeom prst="roundRect">
            <a:avLst>
              <a:gd name="adj" fmla="val 5714"/>
            </a:avLst>
          </a:prstGeom>
          <a:solidFill>
            <a:srgbClr val="052E16">
              <a:alpha val="50000"/>
            </a:srgbClr>
          </a:solidFill>
          <a:ln w="12700">
            <a:solidFill>
              <a:srgbClr val="22C55E">
                <a:alpha val="30000"/>
              </a:srgbClr>
            </a:solidFill>
            <a:prstDash val="solid"/>
          </a:ln>
        </p:spPr>
      </p:sp>
      <p:sp>
        <p:nvSpPr>
          <p:cNvPr id="69" name="Text 49"/>
          <p:cNvSpPr/>
          <p:nvPr/>
        </p:nvSpPr>
        <p:spPr>
          <a:xfrm>
            <a:off x="664370" y="3771701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预测性能</a:t>
            </a:r>
            <a:endParaRPr lang="en-US" sz="800" dirty="0"/>
          </a:p>
        </p:txBody>
      </p:sp>
      <p:sp>
        <p:nvSpPr>
          <p:cNvPr id="70" name="Text 50"/>
          <p:cNvSpPr/>
          <p:nvPr/>
        </p:nvSpPr>
        <p:spPr>
          <a:xfrm>
            <a:off x="664370" y="3971726"/>
            <a:ext cx="38504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提前3-6个月预警，准确率目标 &gt;80%，区分可挽回/自然流失</a:t>
            </a:r>
            <a:endParaRPr lang="en-US" sz="700" dirty="0"/>
          </a:p>
        </p:txBody>
      </p:sp>
      <p:pic>
        <p:nvPicPr>
          <p:cNvPr id="71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4864" y="1435695"/>
            <a:ext cx="4057650" cy="2928938"/>
          </a:xfrm>
          <a:prstGeom prst="rect">
            <a:avLst/>
          </a:prstGeom>
        </p:spPr>
      </p:pic>
      <p:sp>
        <p:nvSpPr>
          <p:cNvPr id="72" name="Shape 51"/>
          <p:cNvSpPr/>
          <p:nvPr/>
        </p:nvSpPr>
        <p:spPr>
          <a:xfrm>
            <a:off x="4800602" y="1621432"/>
            <a:ext cx="342900" cy="342900"/>
          </a:xfrm>
          <a:prstGeom prst="roundRect">
            <a:avLst>
              <a:gd name="adj" fmla="val 16667"/>
            </a:avLst>
          </a:prstGeom>
          <a:solidFill>
            <a:srgbClr val="EA580C"/>
          </a:solidFill>
          <a:ln/>
        </p:spPr>
      </p:sp>
      <p:pic>
        <p:nvPicPr>
          <p:cNvPr id="73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6327" y="1714301"/>
            <a:ext cx="171450" cy="157163"/>
          </a:xfrm>
          <a:prstGeom prst="rect">
            <a:avLst/>
          </a:prstGeom>
        </p:spPr>
      </p:pic>
      <p:sp>
        <p:nvSpPr>
          <p:cNvPr id="74" name="Text 52"/>
          <p:cNvSpPr/>
          <p:nvPr/>
        </p:nvSpPr>
        <p:spPr>
          <a:xfrm>
            <a:off x="5229227" y="1692870"/>
            <a:ext cx="13624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DBA7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生命周期阶段识别</a:t>
            </a:r>
            <a:endParaRPr lang="en-US" sz="1100" dirty="0"/>
          </a:p>
        </p:txBody>
      </p:sp>
      <p:sp>
        <p:nvSpPr>
          <p:cNvPr id="75" name="Shape 53"/>
          <p:cNvSpPr/>
          <p:nvPr/>
        </p:nvSpPr>
        <p:spPr>
          <a:xfrm>
            <a:off x="4800602" y="2078632"/>
            <a:ext cx="3686175" cy="928688"/>
          </a:xfrm>
          <a:prstGeom prst="roundRect">
            <a:avLst>
              <a:gd name="adj" fmla="val 3077"/>
            </a:avLst>
          </a:prstGeom>
          <a:solidFill>
            <a:srgbClr val="431407">
              <a:alpha val="50000"/>
            </a:srgbClr>
          </a:solidFill>
          <a:ln w="12700">
            <a:solidFill>
              <a:srgbClr val="F97316">
                <a:alpha val="30000"/>
              </a:srgbClr>
            </a:solidFill>
            <a:prstDash val="solid"/>
          </a:ln>
        </p:spPr>
      </p:sp>
      <p:sp>
        <p:nvSpPr>
          <p:cNvPr id="76" name="Text 54"/>
          <p:cNvSpPr/>
          <p:nvPr/>
        </p:nvSpPr>
        <p:spPr>
          <a:xfrm>
            <a:off x="4893470" y="2171501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ED7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阶段模型</a:t>
            </a:r>
            <a:endParaRPr lang="en-US" sz="800" dirty="0"/>
          </a:p>
        </p:txBody>
      </p:sp>
      <p:sp>
        <p:nvSpPr>
          <p:cNvPr id="77" name="Text 55"/>
          <p:cNvSpPr/>
          <p:nvPr/>
        </p:nvSpPr>
        <p:spPr>
          <a:xfrm>
            <a:off x="5036345" y="2371526"/>
            <a:ext cx="369331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萌芽期: 高增长、高波动</a:t>
            </a:r>
            <a:endParaRPr lang="en-US" sz="700" dirty="0"/>
          </a:p>
        </p:txBody>
      </p:sp>
      <p:pic>
        <p:nvPicPr>
          <p:cNvPr id="78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3470" y="2382241"/>
            <a:ext cx="85725" cy="92869"/>
          </a:xfrm>
          <a:prstGeom prst="rect">
            <a:avLst/>
          </a:prstGeom>
        </p:spPr>
      </p:pic>
      <p:sp>
        <p:nvSpPr>
          <p:cNvPr id="79" name="Text 56"/>
          <p:cNvSpPr/>
          <p:nvPr/>
        </p:nvSpPr>
        <p:spPr>
          <a:xfrm>
            <a:off x="5036345" y="2514401"/>
            <a:ext cx="369331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成长期: 社区扩张、结构洞填充</a:t>
            </a:r>
            <a:endParaRPr lang="en-US" sz="700" dirty="0"/>
          </a:p>
        </p:txBody>
      </p:sp>
      <p:pic>
        <p:nvPicPr>
          <p:cNvPr id="80" name="Image 2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470" y="2532260"/>
            <a:ext cx="85725" cy="78581"/>
          </a:xfrm>
          <a:prstGeom prst="rect">
            <a:avLst/>
          </a:prstGeom>
        </p:spPr>
      </p:pic>
      <p:sp>
        <p:nvSpPr>
          <p:cNvPr id="81" name="Text 57"/>
          <p:cNvSpPr/>
          <p:nvPr/>
        </p:nvSpPr>
        <p:spPr>
          <a:xfrm>
            <a:off x="5047061" y="2657276"/>
            <a:ext cx="3681532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成熟期: 稳定贡献、完善治理</a:t>
            </a:r>
            <a:endParaRPr lang="en-US" sz="700" dirty="0"/>
          </a:p>
        </p:txBody>
      </p:sp>
      <p:pic>
        <p:nvPicPr>
          <p:cNvPr id="82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3470" y="2675135"/>
            <a:ext cx="96441" cy="78581"/>
          </a:xfrm>
          <a:prstGeom prst="rect">
            <a:avLst/>
          </a:prstGeom>
        </p:spPr>
      </p:pic>
      <p:sp>
        <p:nvSpPr>
          <p:cNvPr id="83" name="Text 58"/>
          <p:cNvSpPr/>
          <p:nvPr/>
        </p:nvSpPr>
        <p:spPr>
          <a:xfrm>
            <a:off x="5036345" y="2800151"/>
            <a:ext cx="369331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衰退期: 活跃度下降、核心流失</a:t>
            </a:r>
            <a:endParaRPr lang="en-US" sz="700" dirty="0"/>
          </a:p>
        </p:txBody>
      </p:sp>
      <p:pic>
        <p:nvPicPr>
          <p:cNvPr id="84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3470" y="2818010"/>
            <a:ext cx="85725" cy="78581"/>
          </a:xfrm>
          <a:prstGeom prst="rect">
            <a:avLst/>
          </a:prstGeom>
        </p:spPr>
      </p:pic>
      <p:sp>
        <p:nvSpPr>
          <p:cNvPr id="85" name="Shape 59"/>
          <p:cNvSpPr/>
          <p:nvPr/>
        </p:nvSpPr>
        <p:spPr>
          <a:xfrm>
            <a:off x="4800602" y="3093045"/>
            <a:ext cx="3686175" cy="500063"/>
          </a:xfrm>
          <a:prstGeom prst="roundRect">
            <a:avLst>
              <a:gd name="adj" fmla="val 5714"/>
            </a:avLst>
          </a:prstGeom>
          <a:solidFill>
            <a:srgbClr val="431407">
              <a:alpha val="50000"/>
            </a:srgbClr>
          </a:solidFill>
          <a:ln w="12700">
            <a:solidFill>
              <a:srgbClr val="F97316">
                <a:alpha val="30000"/>
              </a:srgbClr>
            </a:solidFill>
            <a:prstDash val="solid"/>
          </a:ln>
        </p:spPr>
      </p:sp>
      <p:sp>
        <p:nvSpPr>
          <p:cNvPr id="86" name="Text 60"/>
          <p:cNvSpPr/>
          <p:nvPr/>
        </p:nvSpPr>
        <p:spPr>
          <a:xfrm>
            <a:off x="4893470" y="3185913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ED7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识别方法</a:t>
            </a:r>
            <a:endParaRPr lang="en-US" sz="800" dirty="0"/>
          </a:p>
        </p:txBody>
      </p:sp>
      <p:sp>
        <p:nvSpPr>
          <p:cNvPr id="87" name="Text 61"/>
          <p:cNvSpPr/>
          <p:nvPr/>
        </p:nvSpPr>
        <p:spPr>
          <a:xfrm>
            <a:off x="4893470" y="3385938"/>
            <a:ext cx="38504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基于IoTDB时序趋势 + EasyGraph社区演化 + OpenRank稳定性分析</a:t>
            </a:r>
            <a:endParaRPr lang="en-US" sz="700" dirty="0"/>
          </a:p>
        </p:txBody>
      </p:sp>
      <p:sp>
        <p:nvSpPr>
          <p:cNvPr id="88" name="Shape 62"/>
          <p:cNvSpPr/>
          <p:nvPr/>
        </p:nvSpPr>
        <p:spPr>
          <a:xfrm>
            <a:off x="4800602" y="3678832"/>
            <a:ext cx="3686175" cy="500063"/>
          </a:xfrm>
          <a:prstGeom prst="roundRect">
            <a:avLst>
              <a:gd name="adj" fmla="val 5714"/>
            </a:avLst>
          </a:prstGeom>
          <a:solidFill>
            <a:srgbClr val="431407">
              <a:alpha val="50000"/>
            </a:srgbClr>
          </a:solidFill>
          <a:ln w="12700">
            <a:solidFill>
              <a:srgbClr val="F97316">
                <a:alpha val="30000"/>
              </a:srgbClr>
            </a:solidFill>
            <a:prstDash val="solid"/>
          </a:ln>
        </p:spPr>
      </p:sp>
      <p:sp>
        <p:nvSpPr>
          <p:cNvPr id="89" name="Text 63"/>
          <p:cNvSpPr/>
          <p:nvPr/>
        </p:nvSpPr>
        <p:spPr>
          <a:xfrm>
            <a:off x="4893470" y="3771701"/>
            <a:ext cx="3850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ED7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决策支持</a:t>
            </a:r>
            <a:endParaRPr lang="en-US" sz="800" dirty="0"/>
          </a:p>
        </p:txBody>
      </p:sp>
      <p:sp>
        <p:nvSpPr>
          <p:cNvPr id="90" name="Text 64"/>
          <p:cNvSpPr/>
          <p:nvPr/>
        </p:nvSpPr>
        <p:spPr>
          <a:xfrm>
            <a:off x="4893470" y="3971726"/>
            <a:ext cx="38504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为不同阶段社区提供差异化健康建议，辅助投资时机判断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01085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9144000" cy="5496559"/>
          </a:xfrm>
          <a:prstGeom prst="roundRect">
            <a:avLst>
              <a:gd name="adj" fmla="val 0"/>
            </a:avLst>
          </a:prstGeom>
          <a:solidFill>
            <a:srgbClr val="11182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49655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28625" y="125016"/>
            <a:ext cx="14164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22D3E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Features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1739950" y="139303"/>
            <a:ext cx="9980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核心功能模块</a:t>
            </a:r>
            <a:endParaRPr lang="en-US" sz="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9" y="584517"/>
            <a:ext cx="8286750" cy="2857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0849" y="1004093"/>
            <a:ext cx="2412587" cy="235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从监控到预警，从分析到决策的完整闭环</a:t>
            </a:r>
            <a:endParaRPr lang="en-US" sz="1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24" y="1518442"/>
            <a:ext cx="4057650" cy="3057049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558012" y="1761329"/>
            <a:ext cx="457200" cy="457200"/>
          </a:xfrm>
          <a:prstGeom prst="roundRect">
            <a:avLst>
              <a:gd name="adj" fmla="val 18750"/>
            </a:avLst>
          </a:prstGeom>
          <a:solidFill>
            <a:srgbClr val="2563EB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55" y="1879201"/>
            <a:ext cx="214313" cy="2214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29512" y="1789904"/>
            <a:ext cx="19605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实时监控仪表盘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1129512" y="2047079"/>
            <a:ext cx="196052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Multi-Dimensional Health Dashboard</a:t>
            </a:r>
            <a:endParaRPr lang="en-US" sz="800" dirty="0"/>
          </a:p>
        </p:txBody>
      </p:sp>
      <p:sp>
        <p:nvSpPr>
          <p:cNvPr id="14" name="Shape 8"/>
          <p:cNvSpPr/>
          <p:nvPr/>
        </p:nvSpPr>
        <p:spPr>
          <a:xfrm>
            <a:off x="3648241" y="1761329"/>
            <a:ext cx="481645" cy="185738"/>
          </a:xfrm>
          <a:prstGeom prst="roundRect">
            <a:avLst>
              <a:gd name="adj" fmla="val 50000"/>
            </a:avLst>
          </a:prstGeom>
          <a:solidFill>
            <a:srgbClr val="3B82F6">
              <a:alpha val="20000"/>
            </a:srgbClr>
          </a:solidFill>
          <a:ln w="12700">
            <a:solidFill>
              <a:srgbClr val="3B82F6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>
            <a:off x="3648241" y="1761329"/>
            <a:ext cx="701101" cy="185738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P0 核心</a:t>
            </a:r>
            <a:endParaRPr lang="en-US" sz="700" dirty="0"/>
          </a:p>
        </p:txBody>
      </p:sp>
      <p:sp>
        <p:nvSpPr>
          <p:cNvPr id="16" name="Shape 10"/>
          <p:cNvSpPr/>
          <p:nvPr/>
        </p:nvSpPr>
        <p:spPr>
          <a:xfrm>
            <a:off x="558012" y="2389979"/>
            <a:ext cx="3571875" cy="1128713"/>
          </a:xfrm>
          <a:prstGeom prst="roundRect">
            <a:avLst>
              <a:gd name="adj" fmla="val 5063"/>
            </a:avLst>
          </a:prstGeom>
          <a:solidFill>
            <a:srgbClr val="172554">
              <a:alpha val="4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850905" y="2511423"/>
            <a:ext cx="347329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关键指标可视化</a:t>
            </a:r>
            <a:endParaRPr lang="en-US" sz="9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5" y="2547142"/>
            <a:ext cx="114300" cy="10001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79455" y="2740023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OpenRank 趋势曲线（基于OpenDigger）</a:t>
            </a:r>
            <a:endParaRPr lang="en-US" sz="800" dirty="0"/>
          </a:p>
        </p:txBody>
      </p:sp>
      <p:sp>
        <p:nvSpPr>
          <p:cNvPr id="20" name="Text 13"/>
          <p:cNvSpPr/>
          <p:nvPr/>
        </p:nvSpPr>
        <p:spPr>
          <a:xfrm>
            <a:off x="679455" y="2911473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活跃贡献者数量变化（时序图）</a:t>
            </a:r>
            <a:endParaRPr lang="en-US" sz="800" dirty="0"/>
          </a:p>
        </p:txBody>
      </p:sp>
      <p:sp>
        <p:nvSpPr>
          <p:cNvPr id="21" name="Text 14"/>
          <p:cNvSpPr/>
          <p:nvPr/>
        </p:nvSpPr>
        <p:spPr>
          <a:xfrm>
            <a:off x="679455" y="3082923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Issue/PR 响应速度热力图</a:t>
            </a:r>
            <a:endParaRPr lang="en-US" sz="800" dirty="0"/>
          </a:p>
        </p:txBody>
      </p:sp>
      <p:sp>
        <p:nvSpPr>
          <p:cNvPr id="22" name="Text 15"/>
          <p:cNvSpPr/>
          <p:nvPr/>
        </p:nvSpPr>
        <p:spPr>
          <a:xfrm>
            <a:off x="679455" y="3254373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社区健康度综合评分（0-100）</a:t>
            </a:r>
            <a:endParaRPr lang="en-US" sz="800" dirty="0"/>
          </a:p>
        </p:txBody>
      </p:sp>
      <p:sp>
        <p:nvSpPr>
          <p:cNvPr id="23" name="Shape 16"/>
          <p:cNvSpPr/>
          <p:nvPr/>
        </p:nvSpPr>
        <p:spPr>
          <a:xfrm>
            <a:off x="558012" y="3632992"/>
            <a:ext cx="3571875" cy="614363"/>
          </a:xfrm>
          <a:prstGeom prst="roundRect">
            <a:avLst>
              <a:gd name="adj" fmla="val 9302"/>
            </a:avLst>
          </a:prstGeom>
          <a:solidFill>
            <a:srgbClr val="172554">
              <a:alpha val="4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24" name="Text 17"/>
          <p:cNvSpPr/>
          <p:nvPr/>
        </p:nvSpPr>
        <p:spPr>
          <a:xfrm>
            <a:off x="850905" y="3754435"/>
            <a:ext cx="347329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实时更新机制</a:t>
            </a:r>
            <a:endParaRPr lang="en-US" sz="90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55" y="3783010"/>
            <a:ext cx="114300" cy="11430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679455" y="3983035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秒级数据刷新，分钟级指标重算，支持自定义监控时间窗口（日/周/月/年）</a:t>
            </a:r>
            <a:endParaRPr lang="en-US" sz="800" dirty="0"/>
          </a:p>
        </p:txBody>
      </p:sp>
      <p:sp>
        <p:nvSpPr>
          <p:cNvPr id="27" name="Shape 19"/>
          <p:cNvSpPr/>
          <p:nvPr/>
        </p:nvSpPr>
        <p:spPr>
          <a:xfrm>
            <a:off x="558012" y="4361654"/>
            <a:ext cx="603535" cy="171450"/>
          </a:xfrm>
          <a:prstGeom prst="roundRect">
            <a:avLst>
              <a:gd name="adj" fmla="val 16667"/>
            </a:avLst>
          </a:prstGeom>
          <a:solidFill>
            <a:srgbClr val="1E40AF">
              <a:alpha val="30000"/>
            </a:srgbClr>
          </a:solidFill>
          <a:ln/>
        </p:spPr>
      </p:sp>
      <p:sp>
        <p:nvSpPr>
          <p:cNvPr id="28" name="Text 20"/>
          <p:cNvSpPr/>
          <p:nvPr/>
        </p:nvSpPr>
        <p:spPr>
          <a:xfrm>
            <a:off x="729462" y="4361654"/>
            <a:ext cx="651541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DataEase</a:t>
            </a:r>
            <a:endParaRPr lang="en-US" sz="700" dirty="0"/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162" y="4400945"/>
            <a:ext cx="85725" cy="92869"/>
          </a:xfrm>
          <a:prstGeom prst="rect">
            <a:avLst/>
          </a:prstGeom>
        </p:spPr>
      </p:pic>
      <p:sp>
        <p:nvSpPr>
          <p:cNvPr id="30" name="Shape 21"/>
          <p:cNvSpPr/>
          <p:nvPr/>
        </p:nvSpPr>
        <p:spPr>
          <a:xfrm>
            <a:off x="1247272" y="4361654"/>
            <a:ext cx="636240" cy="171450"/>
          </a:xfrm>
          <a:prstGeom prst="roundRect">
            <a:avLst>
              <a:gd name="adj" fmla="val 16667"/>
            </a:avLst>
          </a:prstGeom>
          <a:solidFill>
            <a:srgbClr val="1E40AF">
              <a:alpha val="30000"/>
            </a:srgbClr>
          </a:solidFill>
          <a:ln/>
        </p:spPr>
      </p:sp>
      <p:sp>
        <p:nvSpPr>
          <p:cNvPr id="31" name="Text 22"/>
          <p:cNvSpPr/>
          <p:nvPr/>
        </p:nvSpPr>
        <p:spPr>
          <a:xfrm>
            <a:off x="1408006" y="4361654"/>
            <a:ext cx="694962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IoTDB查询</a:t>
            </a:r>
            <a:endParaRPr lang="en-US" sz="700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4422" y="4400945"/>
            <a:ext cx="75009" cy="92869"/>
          </a:xfrm>
          <a:prstGeom prst="rect">
            <a:avLst/>
          </a:prstGeom>
        </p:spPr>
      </p:pic>
      <p:sp>
        <p:nvSpPr>
          <p:cNvPr id="33" name="Shape 23"/>
          <p:cNvSpPr/>
          <p:nvPr/>
        </p:nvSpPr>
        <p:spPr>
          <a:xfrm>
            <a:off x="1969237" y="4361654"/>
            <a:ext cx="539018" cy="171450"/>
          </a:xfrm>
          <a:prstGeom prst="roundRect">
            <a:avLst>
              <a:gd name="adj" fmla="val 16667"/>
            </a:avLst>
          </a:prstGeom>
          <a:solidFill>
            <a:srgbClr val="1E40AF">
              <a:alpha val="30000"/>
            </a:srgbClr>
          </a:solidFill>
          <a:ln/>
        </p:spPr>
      </p:sp>
      <p:sp>
        <p:nvSpPr>
          <p:cNvPr id="34" name="Text 24"/>
          <p:cNvSpPr/>
          <p:nvPr/>
        </p:nvSpPr>
        <p:spPr>
          <a:xfrm>
            <a:off x="2140687" y="4361654"/>
            <a:ext cx="587024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ECharts</a:t>
            </a:r>
            <a:endParaRPr lang="en-US" sz="700" dirty="0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6387" y="4408088"/>
            <a:ext cx="85725" cy="78581"/>
          </a:xfrm>
          <a:prstGeom prst="rect">
            <a:avLst/>
          </a:prstGeom>
        </p:spPr>
      </p:pic>
      <p:pic>
        <p:nvPicPr>
          <p:cNvPr id="3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4224" y="1518442"/>
            <a:ext cx="4057650" cy="3071813"/>
          </a:xfrm>
          <a:prstGeom prst="rect">
            <a:avLst/>
          </a:prstGeom>
        </p:spPr>
      </p:pic>
      <p:sp>
        <p:nvSpPr>
          <p:cNvPr id="37" name="Shape 25"/>
          <p:cNvSpPr/>
          <p:nvPr/>
        </p:nvSpPr>
        <p:spPr>
          <a:xfrm>
            <a:off x="4787112" y="1761329"/>
            <a:ext cx="457200" cy="457200"/>
          </a:xfrm>
          <a:prstGeom prst="roundRect">
            <a:avLst>
              <a:gd name="adj" fmla="val 18750"/>
            </a:avLst>
          </a:prstGeom>
          <a:solidFill>
            <a:srgbClr val="DC2626"/>
          </a:solidFill>
          <a:ln/>
        </p:spPr>
      </p:sp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8555" y="1893488"/>
            <a:ext cx="214313" cy="192881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5358612" y="1789904"/>
            <a:ext cx="17007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CA5A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流失预警中心</a:t>
            </a:r>
            <a:endParaRPr lang="en-US" sz="1400" dirty="0"/>
          </a:p>
        </p:txBody>
      </p:sp>
      <p:sp>
        <p:nvSpPr>
          <p:cNvPr id="40" name="Text 27"/>
          <p:cNvSpPr/>
          <p:nvPr/>
        </p:nvSpPr>
        <p:spPr>
          <a:xfrm>
            <a:off x="5358612" y="2047079"/>
            <a:ext cx="170078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Contributor Churn Alert System</a:t>
            </a:r>
            <a:endParaRPr lang="en-US" sz="800" dirty="0"/>
          </a:p>
        </p:txBody>
      </p:sp>
      <p:sp>
        <p:nvSpPr>
          <p:cNvPr id="41" name="Shape 28"/>
          <p:cNvSpPr/>
          <p:nvPr/>
        </p:nvSpPr>
        <p:spPr>
          <a:xfrm>
            <a:off x="7877341" y="1761329"/>
            <a:ext cx="481645" cy="185738"/>
          </a:xfrm>
          <a:prstGeom prst="roundRect">
            <a:avLst>
              <a:gd name="adj" fmla="val 50000"/>
            </a:avLst>
          </a:prstGeom>
          <a:solidFill>
            <a:srgbClr val="EF4444">
              <a:alpha val="20000"/>
            </a:srgbClr>
          </a:solidFill>
          <a:ln w="12700">
            <a:solidFill>
              <a:srgbClr val="EF4444"/>
            </a:solidFill>
            <a:prstDash val="solid"/>
          </a:ln>
        </p:spPr>
      </p:sp>
      <p:sp>
        <p:nvSpPr>
          <p:cNvPr id="42" name="Text 29"/>
          <p:cNvSpPr/>
          <p:nvPr/>
        </p:nvSpPr>
        <p:spPr>
          <a:xfrm>
            <a:off x="7877341" y="1761329"/>
            <a:ext cx="701101" cy="185738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CA5A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P0 核心</a:t>
            </a:r>
            <a:endParaRPr lang="en-US" sz="700" dirty="0"/>
          </a:p>
        </p:txBody>
      </p:sp>
      <p:sp>
        <p:nvSpPr>
          <p:cNvPr id="43" name="Shape 30"/>
          <p:cNvSpPr/>
          <p:nvPr/>
        </p:nvSpPr>
        <p:spPr>
          <a:xfrm>
            <a:off x="4787112" y="2389979"/>
            <a:ext cx="3571875" cy="1014413"/>
          </a:xfrm>
          <a:prstGeom prst="roundRect">
            <a:avLst>
              <a:gd name="adj" fmla="val 5634"/>
            </a:avLst>
          </a:prstGeom>
          <a:solidFill>
            <a:srgbClr val="450A0A">
              <a:alpha val="40000"/>
            </a:srgbClr>
          </a:solidFill>
          <a:ln w="12700">
            <a:solidFill>
              <a:srgbClr val="EF4444">
                <a:alpha val="20000"/>
              </a:srgbClr>
            </a:solidFill>
            <a:prstDash val="solid"/>
          </a:ln>
        </p:spPr>
      </p:sp>
      <p:sp>
        <p:nvSpPr>
          <p:cNvPr id="44" name="Text 31"/>
          <p:cNvSpPr/>
          <p:nvPr/>
        </p:nvSpPr>
        <p:spPr>
          <a:xfrm>
            <a:off x="5037143" y="2511423"/>
            <a:ext cx="352044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ECA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三级预警机制</a:t>
            </a:r>
            <a:endParaRPr lang="en-US" sz="900" dirty="0"/>
          </a:p>
        </p:txBody>
      </p:sp>
      <p:pic>
        <p:nvPicPr>
          <p:cNvPr id="45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8555" y="2539998"/>
            <a:ext cx="71438" cy="114300"/>
          </a:xfrm>
          <a:prstGeom prst="rect">
            <a:avLst/>
          </a:prstGeom>
        </p:spPr>
      </p:pic>
      <p:sp>
        <p:nvSpPr>
          <p:cNvPr id="46" name="Shape 32"/>
          <p:cNvSpPr/>
          <p:nvPr/>
        </p:nvSpPr>
        <p:spPr>
          <a:xfrm>
            <a:off x="4908555" y="2768598"/>
            <a:ext cx="85725" cy="85725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/>
        </p:spPr>
      </p:sp>
      <p:sp>
        <p:nvSpPr>
          <p:cNvPr id="47" name="Text 33"/>
          <p:cNvSpPr/>
          <p:nvPr/>
        </p:nvSpPr>
        <p:spPr>
          <a:xfrm>
            <a:off x="5051430" y="2740023"/>
            <a:ext cx="157252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健康: 持续激励，发布荣誉榜单</a:t>
            </a:r>
            <a:endParaRPr lang="en-US" sz="800" dirty="0"/>
          </a:p>
        </p:txBody>
      </p:sp>
      <p:sp>
        <p:nvSpPr>
          <p:cNvPr id="48" name="Shape 34"/>
          <p:cNvSpPr/>
          <p:nvPr/>
        </p:nvSpPr>
        <p:spPr>
          <a:xfrm>
            <a:off x="4908555" y="2968623"/>
            <a:ext cx="85725" cy="85725"/>
          </a:xfrm>
          <a:prstGeom prst="roundRect">
            <a:avLst>
              <a:gd name="adj" fmla="val 50000"/>
            </a:avLst>
          </a:prstGeom>
          <a:solidFill>
            <a:srgbClr val="EAB308"/>
          </a:solidFill>
          <a:ln/>
        </p:spPr>
      </p:sp>
      <p:sp>
        <p:nvSpPr>
          <p:cNvPr id="49" name="Text 35"/>
          <p:cNvSpPr/>
          <p:nvPr/>
        </p:nvSpPr>
        <p:spPr>
          <a:xfrm>
            <a:off x="5051430" y="2940048"/>
            <a:ext cx="167253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警示: 发送关怀邮件，询问阻碍点</a:t>
            </a:r>
            <a:endParaRPr lang="en-US" sz="800" dirty="0"/>
          </a:p>
        </p:txBody>
      </p:sp>
      <p:sp>
        <p:nvSpPr>
          <p:cNvPr id="50" name="Shape 36"/>
          <p:cNvSpPr/>
          <p:nvPr/>
        </p:nvSpPr>
        <p:spPr>
          <a:xfrm>
            <a:off x="4908555" y="3168648"/>
            <a:ext cx="85725" cy="85725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/>
        </p:spPr>
      </p:sp>
      <p:sp>
        <p:nvSpPr>
          <p:cNvPr id="51" name="Text 37"/>
          <p:cNvSpPr/>
          <p:nvPr/>
        </p:nvSpPr>
        <p:spPr>
          <a:xfrm>
            <a:off x="5051430" y="3140073"/>
            <a:ext cx="177255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危急: 召集紧急会议，启动专项激励</a:t>
            </a:r>
            <a:endParaRPr lang="en-US" sz="800" dirty="0"/>
          </a:p>
        </p:txBody>
      </p:sp>
      <p:sp>
        <p:nvSpPr>
          <p:cNvPr id="52" name="Shape 38"/>
          <p:cNvSpPr/>
          <p:nvPr/>
        </p:nvSpPr>
        <p:spPr>
          <a:xfrm>
            <a:off x="4787112" y="3518692"/>
            <a:ext cx="3571875" cy="614363"/>
          </a:xfrm>
          <a:prstGeom prst="roundRect">
            <a:avLst>
              <a:gd name="adj" fmla="val 9302"/>
            </a:avLst>
          </a:prstGeom>
          <a:solidFill>
            <a:srgbClr val="450A0A">
              <a:alpha val="40000"/>
            </a:srgbClr>
          </a:solidFill>
          <a:ln w="12700">
            <a:solidFill>
              <a:srgbClr val="EF4444">
                <a:alpha val="20000"/>
              </a:srgbClr>
            </a:solidFill>
            <a:prstDash val="solid"/>
          </a:ln>
        </p:spPr>
      </p:sp>
      <p:sp>
        <p:nvSpPr>
          <p:cNvPr id="53" name="Text 39"/>
          <p:cNvSpPr/>
          <p:nvPr/>
        </p:nvSpPr>
        <p:spPr>
          <a:xfrm>
            <a:off x="5108580" y="3640135"/>
            <a:ext cx="34418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ECAC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关键人物风险列表</a:t>
            </a:r>
            <a:endParaRPr lang="en-US" sz="900" dirty="0"/>
          </a:p>
        </p:txBody>
      </p:sp>
      <p:pic>
        <p:nvPicPr>
          <p:cNvPr id="5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08555" y="3665138"/>
            <a:ext cx="142875" cy="121444"/>
          </a:xfrm>
          <a:prstGeom prst="rect">
            <a:avLst/>
          </a:prstGeom>
        </p:spPr>
      </p:pic>
      <p:sp>
        <p:nvSpPr>
          <p:cNvPr id="55" name="Text 40"/>
          <p:cNvSpPr/>
          <p:nvPr/>
        </p:nvSpPr>
        <p:spPr>
          <a:xfrm>
            <a:off x="4908555" y="3868735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自动识别Top-10关键贡献者，实时监控其活跃度变化，流失风险评分可视化</a:t>
            </a:r>
            <a:endParaRPr lang="en-US" sz="800" dirty="0"/>
          </a:p>
        </p:txBody>
      </p:sp>
      <p:sp>
        <p:nvSpPr>
          <p:cNvPr id="56" name="Shape 41"/>
          <p:cNvSpPr/>
          <p:nvPr/>
        </p:nvSpPr>
        <p:spPr>
          <a:xfrm>
            <a:off x="4787112" y="4247354"/>
            <a:ext cx="742504" cy="171450"/>
          </a:xfrm>
          <a:prstGeom prst="roundRect">
            <a:avLst>
              <a:gd name="adj" fmla="val 16667"/>
            </a:avLst>
          </a:prstGeom>
          <a:solidFill>
            <a:srgbClr val="991B1B">
              <a:alpha val="30000"/>
            </a:srgbClr>
          </a:solidFill>
          <a:ln/>
        </p:spPr>
      </p:sp>
      <p:sp>
        <p:nvSpPr>
          <p:cNvPr id="57" name="Text 42"/>
          <p:cNvSpPr/>
          <p:nvPr/>
        </p:nvSpPr>
        <p:spPr>
          <a:xfrm>
            <a:off x="4958562" y="4247354"/>
            <a:ext cx="790510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XGBoost模型</a:t>
            </a:r>
            <a:endParaRPr lang="en-US" sz="700" dirty="0"/>
          </a:p>
        </p:txBody>
      </p:sp>
      <p:pic>
        <p:nvPicPr>
          <p:cNvPr id="58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44262" y="4286645"/>
            <a:ext cx="85725" cy="92869"/>
          </a:xfrm>
          <a:prstGeom prst="rect">
            <a:avLst/>
          </a:prstGeom>
        </p:spPr>
      </p:pic>
      <p:sp>
        <p:nvSpPr>
          <p:cNvPr id="59" name="Shape 43"/>
          <p:cNvSpPr/>
          <p:nvPr/>
        </p:nvSpPr>
        <p:spPr>
          <a:xfrm>
            <a:off x="5615340" y="4247354"/>
            <a:ext cx="669838" cy="171450"/>
          </a:xfrm>
          <a:prstGeom prst="roundRect">
            <a:avLst>
              <a:gd name="adj" fmla="val 16667"/>
            </a:avLst>
          </a:prstGeom>
          <a:solidFill>
            <a:srgbClr val="991B1B">
              <a:alpha val="30000"/>
            </a:srgbClr>
          </a:solidFill>
          <a:ln/>
        </p:spPr>
      </p:sp>
      <p:sp>
        <p:nvSpPr>
          <p:cNvPr id="60" name="Text 44"/>
          <p:cNvSpPr/>
          <p:nvPr/>
        </p:nvSpPr>
        <p:spPr>
          <a:xfrm>
            <a:off x="5797506" y="4247354"/>
            <a:ext cx="707129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EasyGraph</a:t>
            </a:r>
            <a:endParaRPr lang="en-US" sz="700" dirty="0"/>
          </a:p>
        </p:txBody>
      </p:sp>
      <p:pic>
        <p:nvPicPr>
          <p:cNvPr id="61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72490" y="4293788"/>
            <a:ext cx="96441" cy="78581"/>
          </a:xfrm>
          <a:prstGeom prst="rect">
            <a:avLst/>
          </a:prstGeom>
        </p:spPr>
      </p:pic>
      <p:sp>
        <p:nvSpPr>
          <p:cNvPr id="62" name="Shape 45"/>
          <p:cNvSpPr/>
          <p:nvPr/>
        </p:nvSpPr>
        <p:spPr>
          <a:xfrm>
            <a:off x="6370903" y="4247354"/>
            <a:ext cx="764158" cy="171450"/>
          </a:xfrm>
          <a:prstGeom prst="roundRect">
            <a:avLst>
              <a:gd name="adj" fmla="val 16667"/>
            </a:avLst>
          </a:prstGeom>
          <a:solidFill>
            <a:srgbClr val="991B1B">
              <a:alpha val="30000"/>
            </a:srgbClr>
          </a:solidFill>
          <a:ln/>
        </p:spPr>
      </p:sp>
      <p:sp>
        <p:nvSpPr>
          <p:cNvPr id="63" name="Text 46"/>
          <p:cNvSpPr/>
          <p:nvPr/>
        </p:nvSpPr>
        <p:spPr>
          <a:xfrm>
            <a:off x="6531638" y="4247354"/>
            <a:ext cx="822880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邮件/钉钉通知</a:t>
            </a:r>
            <a:endParaRPr lang="en-US" sz="700" dirty="0"/>
          </a:p>
        </p:txBody>
      </p:sp>
      <p:pic>
        <p:nvPicPr>
          <p:cNvPr id="64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28053" y="4286645"/>
            <a:ext cx="75009" cy="928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9144000" cy="5359399"/>
          </a:xfrm>
          <a:prstGeom prst="roundRect">
            <a:avLst>
              <a:gd name="adj" fmla="val 0"/>
            </a:avLst>
          </a:prstGeom>
          <a:solidFill>
            <a:srgbClr val="11182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35939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28625" y="125016"/>
            <a:ext cx="14164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22D3E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Features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1739950" y="139303"/>
            <a:ext cx="9980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核心功能模块</a:t>
            </a:r>
            <a:endParaRPr lang="en-US" sz="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482679"/>
            <a:ext cx="8286750" cy="2857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42900" y="929957"/>
            <a:ext cx="2412587" cy="235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从监控到预警，从分析到决策的完整闭环</a:t>
            </a:r>
            <a:endParaRPr lang="en-US" sz="1000" dirty="0"/>
          </a:p>
        </p:txBody>
      </p:sp>
      <p:pic>
        <p:nvPicPr>
          <p:cNvPr id="65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19" y="1355964"/>
            <a:ext cx="4057650" cy="3257550"/>
          </a:xfrm>
          <a:prstGeom prst="rect">
            <a:avLst/>
          </a:prstGeom>
        </p:spPr>
      </p:pic>
      <p:sp>
        <p:nvSpPr>
          <p:cNvPr id="66" name="Shape 47"/>
          <p:cNvSpPr/>
          <p:nvPr/>
        </p:nvSpPr>
        <p:spPr>
          <a:xfrm>
            <a:off x="563807" y="1598851"/>
            <a:ext cx="457200" cy="457200"/>
          </a:xfrm>
          <a:prstGeom prst="roundRect">
            <a:avLst>
              <a:gd name="adj" fmla="val 18750"/>
            </a:avLst>
          </a:prstGeom>
          <a:solidFill>
            <a:srgbClr val="9333EA"/>
          </a:solidFill>
          <a:ln/>
        </p:spPr>
      </p:sp>
      <p:pic>
        <p:nvPicPr>
          <p:cNvPr id="67" name="Image 1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56" y="1731010"/>
            <a:ext cx="241102" cy="192881"/>
          </a:xfrm>
          <a:prstGeom prst="rect">
            <a:avLst/>
          </a:prstGeom>
        </p:spPr>
      </p:pic>
      <p:sp>
        <p:nvSpPr>
          <p:cNvPr id="68" name="Text 48"/>
          <p:cNvSpPr/>
          <p:nvPr/>
        </p:nvSpPr>
        <p:spPr>
          <a:xfrm>
            <a:off x="1135307" y="1627426"/>
            <a:ext cx="17003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协作网络图谱</a:t>
            </a:r>
            <a:endParaRPr lang="en-US" sz="1400" dirty="0"/>
          </a:p>
        </p:txBody>
      </p:sp>
      <p:sp>
        <p:nvSpPr>
          <p:cNvPr id="69" name="Text 49"/>
          <p:cNvSpPr/>
          <p:nvPr/>
        </p:nvSpPr>
        <p:spPr>
          <a:xfrm>
            <a:off x="1135307" y="1884601"/>
            <a:ext cx="170033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Collaboration Network Explorer</a:t>
            </a:r>
            <a:endParaRPr lang="en-US" sz="800" dirty="0"/>
          </a:p>
        </p:txBody>
      </p:sp>
      <p:sp>
        <p:nvSpPr>
          <p:cNvPr id="70" name="Shape 50"/>
          <p:cNvSpPr/>
          <p:nvPr/>
        </p:nvSpPr>
        <p:spPr>
          <a:xfrm>
            <a:off x="3654036" y="1598851"/>
            <a:ext cx="481645" cy="185738"/>
          </a:xfrm>
          <a:prstGeom prst="roundRect">
            <a:avLst>
              <a:gd name="adj" fmla="val 50000"/>
            </a:avLst>
          </a:prstGeom>
          <a:solidFill>
            <a:srgbClr val="A855F7">
              <a:alpha val="20000"/>
            </a:srgbClr>
          </a:solidFill>
          <a:ln w="12700">
            <a:solidFill>
              <a:srgbClr val="A855F7"/>
            </a:solidFill>
            <a:prstDash val="solid"/>
          </a:ln>
        </p:spPr>
      </p:sp>
      <p:sp>
        <p:nvSpPr>
          <p:cNvPr id="71" name="Text 51"/>
          <p:cNvSpPr/>
          <p:nvPr/>
        </p:nvSpPr>
        <p:spPr>
          <a:xfrm>
            <a:off x="3654036" y="1598851"/>
            <a:ext cx="701101" cy="185738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P1 重要</a:t>
            </a:r>
            <a:endParaRPr lang="en-US" sz="700" dirty="0"/>
          </a:p>
        </p:txBody>
      </p:sp>
      <p:sp>
        <p:nvSpPr>
          <p:cNvPr id="72" name="Shape 52"/>
          <p:cNvSpPr/>
          <p:nvPr/>
        </p:nvSpPr>
        <p:spPr>
          <a:xfrm>
            <a:off x="563807" y="2227501"/>
            <a:ext cx="3571875" cy="1128713"/>
          </a:xfrm>
          <a:prstGeom prst="roundRect">
            <a:avLst>
              <a:gd name="adj" fmla="val 5063"/>
            </a:avLst>
          </a:prstGeom>
          <a:solidFill>
            <a:srgbClr val="3B0764">
              <a:alpha val="40000"/>
            </a:srgbClr>
          </a:solidFill>
          <a:ln w="12700">
            <a:solidFill>
              <a:srgbClr val="A855F7">
                <a:alpha val="20000"/>
              </a:srgbClr>
            </a:solidFill>
            <a:prstDash val="solid"/>
          </a:ln>
        </p:spPr>
      </p:sp>
      <p:sp>
        <p:nvSpPr>
          <p:cNvPr id="73" name="Text 53"/>
          <p:cNvSpPr/>
          <p:nvPr/>
        </p:nvSpPr>
        <p:spPr>
          <a:xfrm>
            <a:off x="885275" y="2348945"/>
            <a:ext cx="34418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交互式图谱浏览</a:t>
            </a:r>
            <a:endParaRPr lang="en-US" sz="900" dirty="0"/>
          </a:p>
        </p:txBody>
      </p:sp>
      <p:pic>
        <p:nvPicPr>
          <p:cNvPr id="74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50" y="2377520"/>
            <a:ext cx="142875" cy="114300"/>
          </a:xfrm>
          <a:prstGeom prst="rect">
            <a:avLst/>
          </a:prstGeom>
        </p:spPr>
      </p:pic>
      <p:sp>
        <p:nvSpPr>
          <p:cNvPr id="75" name="Text 54"/>
          <p:cNvSpPr/>
          <p:nvPr/>
        </p:nvSpPr>
        <p:spPr>
          <a:xfrm>
            <a:off x="685250" y="2577545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开发者协作关系可视化（力导向布局）</a:t>
            </a:r>
            <a:endParaRPr lang="en-US" sz="800" dirty="0"/>
          </a:p>
        </p:txBody>
      </p:sp>
      <p:sp>
        <p:nvSpPr>
          <p:cNvPr id="76" name="Text 55"/>
          <p:cNvSpPr/>
          <p:nvPr/>
        </p:nvSpPr>
        <p:spPr>
          <a:xfrm>
            <a:off x="685250" y="2748995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社区结构与派系识别（Louvain算法）</a:t>
            </a:r>
            <a:endParaRPr lang="en-US" sz="800" dirty="0"/>
          </a:p>
        </p:txBody>
      </p:sp>
      <p:sp>
        <p:nvSpPr>
          <p:cNvPr id="77" name="Text 56"/>
          <p:cNvSpPr/>
          <p:nvPr/>
        </p:nvSpPr>
        <p:spPr>
          <a:xfrm>
            <a:off x="685250" y="2920445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结构洞标注与桥接者高亮显示</a:t>
            </a:r>
            <a:endParaRPr lang="en-US" sz="800" dirty="0"/>
          </a:p>
        </p:txBody>
      </p:sp>
      <p:sp>
        <p:nvSpPr>
          <p:cNvPr id="78" name="Text 57"/>
          <p:cNvSpPr/>
          <p:nvPr/>
        </p:nvSpPr>
        <p:spPr>
          <a:xfrm>
            <a:off x="685250" y="3091895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时间轴回放：观察网络演化历史</a:t>
            </a:r>
            <a:endParaRPr lang="en-US" sz="800" dirty="0"/>
          </a:p>
        </p:txBody>
      </p:sp>
      <p:sp>
        <p:nvSpPr>
          <p:cNvPr id="79" name="Shape 58"/>
          <p:cNvSpPr/>
          <p:nvPr/>
        </p:nvSpPr>
        <p:spPr>
          <a:xfrm>
            <a:off x="563807" y="3470514"/>
            <a:ext cx="3571875" cy="614363"/>
          </a:xfrm>
          <a:prstGeom prst="roundRect">
            <a:avLst>
              <a:gd name="adj" fmla="val 9302"/>
            </a:avLst>
          </a:prstGeom>
          <a:solidFill>
            <a:srgbClr val="3B0764">
              <a:alpha val="40000"/>
            </a:srgbClr>
          </a:solidFill>
          <a:ln w="12700">
            <a:solidFill>
              <a:srgbClr val="A855F7">
                <a:alpha val="20000"/>
              </a:srgbClr>
            </a:solidFill>
            <a:prstDash val="solid"/>
          </a:ln>
        </p:spPr>
      </p:sp>
      <p:sp>
        <p:nvSpPr>
          <p:cNvPr id="80" name="Text 59"/>
          <p:cNvSpPr/>
          <p:nvPr/>
        </p:nvSpPr>
        <p:spPr>
          <a:xfrm>
            <a:off x="856700" y="3591957"/>
            <a:ext cx="347329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智能分析功能</a:t>
            </a:r>
            <a:endParaRPr lang="en-US" sz="900" dirty="0"/>
          </a:p>
        </p:txBody>
      </p:sp>
      <p:pic>
        <p:nvPicPr>
          <p:cNvPr id="8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50" y="3620532"/>
            <a:ext cx="114300" cy="114300"/>
          </a:xfrm>
          <a:prstGeom prst="rect">
            <a:avLst/>
          </a:prstGeom>
        </p:spPr>
      </p:pic>
      <p:sp>
        <p:nvSpPr>
          <p:cNvPr id="82" name="Text 60"/>
          <p:cNvSpPr/>
          <p:nvPr/>
        </p:nvSpPr>
        <p:spPr>
          <a:xfrm>
            <a:off x="685250" y="3820557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中心性排名、影响力传播路径、社区隔离度分析、"Bus Factor"计算</a:t>
            </a:r>
            <a:endParaRPr lang="en-US" sz="800" dirty="0"/>
          </a:p>
        </p:txBody>
      </p:sp>
      <p:sp>
        <p:nvSpPr>
          <p:cNvPr id="83" name="Shape 61"/>
          <p:cNvSpPr/>
          <p:nvPr/>
        </p:nvSpPr>
        <p:spPr>
          <a:xfrm>
            <a:off x="563807" y="4199176"/>
            <a:ext cx="680554" cy="171450"/>
          </a:xfrm>
          <a:prstGeom prst="roundRect">
            <a:avLst>
              <a:gd name="adj" fmla="val 16667"/>
            </a:avLst>
          </a:prstGeom>
          <a:solidFill>
            <a:srgbClr val="6B21A8">
              <a:alpha val="30000"/>
            </a:srgbClr>
          </a:solidFill>
          <a:ln/>
        </p:spPr>
      </p:sp>
      <p:sp>
        <p:nvSpPr>
          <p:cNvPr id="84" name="Text 62"/>
          <p:cNvSpPr/>
          <p:nvPr/>
        </p:nvSpPr>
        <p:spPr>
          <a:xfrm>
            <a:off x="756688" y="4199176"/>
            <a:ext cx="707129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EasyGraph</a:t>
            </a:r>
            <a:endParaRPr lang="en-US" sz="700" dirty="0"/>
          </a:p>
        </p:txBody>
      </p:sp>
      <p:pic>
        <p:nvPicPr>
          <p:cNvPr id="85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57" y="4238467"/>
            <a:ext cx="107156" cy="92869"/>
          </a:xfrm>
          <a:prstGeom prst="rect">
            <a:avLst/>
          </a:prstGeom>
        </p:spPr>
      </p:pic>
      <p:sp>
        <p:nvSpPr>
          <p:cNvPr id="86" name="Shape 63"/>
          <p:cNvSpPr/>
          <p:nvPr/>
        </p:nvSpPr>
        <p:spPr>
          <a:xfrm>
            <a:off x="1330085" y="4199176"/>
            <a:ext cx="925674" cy="171450"/>
          </a:xfrm>
          <a:prstGeom prst="roundRect">
            <a:avLst>
              <a:gd name="adj" fmla="val 16667"/>
            </a:avLst>
          </a:prstGeom>
          <a:solidFill>
            <a:srgbClr val="6B21A8">
              <a:alpha val="30000"/>
            </a:srgbClr>
          </a:solidFill>
          <a:ln/>
        </p:spPr>
      </p:sp>
      <p:sp>
        <p:nvSpPr>
          <p:cNvPr id="87" name="Text 64"/>
          <p:cNvSpPr/>
          <p:nvPr/>
        </p:nvSpPr>
        <p:spPr>
          <a:xfrm>
            <a:off x="1512251" y="4199176"/>
            <a:ext cx="962964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D3.js / Cytoscape</a:t>
            </a:r>
            <a:endParaRPr lang="en-US" sz="700" dirty="0"/>
          </a:p>
        </p:txBody>
      </p:sp>
      <p:pic>
        <p:nvPicPr>
          <p:cNvPr id="88" name="Image 2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7235" y="4245610"/>
            <a:ext cx="96441" cy="78581"/>
          </a:xfrm>
          <a:prstGeom prst="rect">
            <a:avLst/>
          </a:prstGeom>
        </p:spPr>
      </p:pic>
      <p:sp>
        <p:nvSpPr>
          <p:cNvPr id="89" name="Shape 65"/>
          <p:cNvSpPr/>
          <p:nvPr/>
        </p:nvSpPr>
        <p:spPr>
          <a:xfrm>
            <a:off x="2341484" y="4199176"/>
            <a:ext cx="625859" cy="171450"/>
          </a:xfrm>
          <a:prstGeom prst="roundRect">
            <a:avLst>
              <a:gd name="adj" fmla="val 16667"/>
            </a:avLst>
          </a:prstGeom>
          <a:solidFill>
            <a:srgbClr val="6B21A8">
              <a:alpha val="30000"/>
            </a:srgbClr>
          </a:solidFill>
          <a:ln/>
        </p:spPr>
      </p:sp>
      <p:sp>
        <p:nvSpPr>
          <p:cNvPr id="90" name="Text 66"/>
          <p:cNvSpPr/>
          <p:nvPr/>
        </p:nvSpPr>
        <p:spPr>
          <a:xfrm>
            <a:off x="2502218" y="4199176"/>
            <a:ext cx="684581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Neo4j存储</a:t>
            </a:r>
            <a:endParaRPr lang="en-US" sz="700" dirty="0"/>
          </a:p>
        </p:txBody>
      </p:sp>
      <p:pic>
        <p:nvPicPr>
          <p:cNvPr id="91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8634" y="4238467"/>
            <a:ext cx="75009" cy="92869"/>
          </a:xfrm>
          <a:prstGeom prst="rect">
            <a:avLst/>
          </a:prstGeom>
        </p:spPr>
      </p:pic>
      <p:pic>
        <p:nvPicPr>
          <p:cNvPr id="92" name="Image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0019" y="1355964"/>
            <a:ext cx="4057650" cy="3257550"/>
          </a:xfrm>
          <a:prstGeom prst="rect">
            <a:avLst/>
          </a:prstGeom>
        </p:spPr>
      </p:pic>
      <p:sp>
        <p:nvSpPr>
          <p:cNvPr id="93" name="Shape 67"/>
          <p:cNvSpPr/>
          <p:nvPr/>
        </p:nvSpPr>
        <p:spPr>
          <a:xfrm>
            <a:off x="4792907" y="1598851"/>
            <a:ext cx="457200" cy="457200"/>
          </a:xfrm>
          <a:prstGeom prst="roundRect">
            <a:avLst>
              <a:gd name="adj" fmla="val 18750"/>
            </a:avLst>
          </a:prstGeom>
          <a:solidFill>
            <a:srgbClr val="16A34A"/>
          </a:solidFill>
          <a:ln/>
        </p:spPr>
      </p:sp>
      <p:pic>
        <p:nvPicPr>
          <p:cNvPr id="94" name="Image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1139" y="1716723"/>
            <a:ext cx="160734" cy="221456"/>
          </a:xfrm>
          <a:prstGeom prst="rect">
            <a:avLst/>
          </a:prstGeom>
        </p:spPr>
      </p:pic>
      <p:sp>
        <p:nvSpPr>
          <p:cNvPr id="95" name="Text 68"/>
          <p:cNvSpPr/>
          <p:nvPr/>
        </p:nvSpPr>
        <p:spPr>
          <a:xfrm>
            <a:off x="5364407" y="1627426"/>
            <a:ext cx="150477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OSPO决策报告</a:t>
            </a:r>
            <a:endParaRPr lang="en-US" sz="1400" dirty="0"/>
          </a:p>
        </p:txBody>
      </p:sp>
      <p:sp>
        <p:nvSpPr>
          <p:cNvPr id="96" name="Text 69"/>
          <p:cNvSpPr/>
          <p:nvPr/>
        </p:nvSpPr>
        <p:spPr>
          <a:xfrm>
            <a:off x="5364407" y="1884601"/>
            <a:ext cx="150477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Enterprise Risk Assessment</a:t>
            </a:r>
            <a:endParaRPr lang="en-US" sz="800" dirty="0"/>
          </a:p>
        </p:txBody>
      </p:sp>
      <p:sp>
        <p:nvSpPr>
          <p:cNvPr id="97" name="Shape 70"/>
          <p:cNvSpPr/>
          <p:nvPr/>
        </p:nvSpPr>
        <p:spPr>
          <a:xfrm>
            <a:off x="7883136" y="1598851"/>
            <a:ext cx="481645" cy="185738"/>
          </a:xfrm>
          <a:prstGeom prst="roundRect">
            <a:avLst>
              <a:gd name="adj" fmla="val 50000"/>
            </a:avLst>
          </a:prstGeom>
          <a:solidFill>
            <a:srgbClr val="22C55E">
              <a:alpha val="20000"/>
            </a:srgbClr>
          </a:solidFill>
          <a:ln w="12700">
            <a:solidFill>
              <a:srgbClr val="22C55E"/>
            </a:solidFill>
            <a:prstDash val="solid"/>
          </a:ln>
        </p:spPr>
      </p:sp>
      <p:sp>
        <p:nvSpPr>
          <p:cNvPr id="98" name="Text 71"/>
          <p:cNvSpPr/>
          <p:nvPr/>
        </p:nvSpPr>
        <p:spPr>
          <a:xfrm>
            <a:off x="7883136" y="1598851"/>
            <a:ext cx="701101" cy="185738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P1 重要</a:t>
            </a:r>
            <a:endParaRPr lang="en-US" sz="700" dirty="0"/>
          </a:p>
        </p:txBody>
      </p:sp>
      <p:sp>
        <p:nvSpPr>
          <p:cNvPr id="99" name="Shape 72"/>
          <p:cNvSpPr/>
          <p:nvPr/>
        </p:nvSpPr>
        <p:spPr>
          <a:xfrm>
            <a:off x="4792907" y="2227501"/>
            <a:ext cx="3571875" cy="1128713"/>
          </a:xfrm>
          <a:prstGeom prst="roundRect">
            <a:avLst>
              <a:gd name="adj" fmla="val 5063"/>
            </a:avLst>
          </a:prstGeom>
          <a:solidFill>
            <a:srgbClr val="052E16">
              <a:alpha val="40000"/>
            </a:srgbClr>
          </a:solidFill>
          <a:ln w="12700">
            <a:solidFill>
              <a:srgbClr val="22C55E">
                <a:alpha val="20000"/>
              </a:srgbClr>
            </a:solidFill>
            <a:prstDash val="solid"/>
          </a:ln>
        </p:spPr>
      </p:sp>
      <p:sp>
        <p:nvSpPr>
          <p:cNvPr id="100" name="Text 73"/>
          <p:cNvSpPr/>
          <p:nvPr/>
        </p:nvSpPr>
        <p:spPr>
          <a:xfrm>
            <a:off x="5057225" y="2348945"/>
            <a:ext cx="350472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自动报告生成</a:t>
            </a:r>
            <a:endParaRPr lang="en-US" sz="900" dirty="0"/>
          </a:p>
        </p:txBody>
      </p:sp>
      <p:pic>
        <p:nvPicPr>
          <p:cNvPr id="101" name="Image 2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4350" y="2377520"/>
            <a:ext cx="85725" cy="114300"/>
          </a:xfrm>
          <a:prstGeom prst="rect">
            <a:avLst/>
          </a:prstGeom>
        </p:spPr>
      </p:pic>
      <p:sp>
        <p:nvSpPr>
          <p:cNvPr id="102" name="Text 74"/>
          <p:cNvSpPr/>
          <p:nvPr/>
        </p:nvSpPr>
        <p:spPr>
          <a:xfrm>
            <a:off x="4914350" y="2577545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项目健康度综合评分与风险等级</a:t>
            </a:r>
            <a:endParaRPr lang="en-US" sz="800" dirty="0"/>
          </a:p>
        </p:txBody>
      </p:sp>
      <p:sp>
        <p:nvSpPr>
          <p:cNvPr id="103" name="Text 75"/>
          <p:cNvSpPr/>
          <p:nvPr/>
        </p:nvSpPr>
        <p:spPr>
          <a:xfrm>
            <a:off x="4914350" y="2748995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依赖风险分析（Bus Factor、流失预警）</a:t>
            </a:r>
            <a:endParaRPr lang="en-US" sz="800" dirty="0"/>
          </a:p>
        </p:txBody>
      </p:sp>
      <p:sp>
        <p:nvSpPr>
          <p:cNvPr id="104" name="Text 76"/>
          <p:cNvSpPr/>
          <p:nvPr/>
        </p:nvSpPr>
        <p:spPr>
          <a:xfrm>
            <a:off x="4914350" y="2920445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生命周期阶段判定与趋势预测</a:t>
            </a:r>
            <a:endParaRPr lang="en-US" sz="800" dirty="0"/>
          </a:p>
        </p:txBody>
      </p:sp>
      <p:sp>
        <p:nvSpPr>
          <p:cNvPr id="105" name="Text 77"/>
          <p:cNvSpPr/>
          <p:nvPr/>
        </p:nvSpPr>
        <p:spPr>
          <a:xfrm>
            <a:off x="4914350" y="3091895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• 对比竞品分析与选型建议</a:t>
            </a:r>
            <a:endParaRPr lang="en-US" sz="800" dirty="0"/>
          </a:p>
        </p:txBody>
      </p:sp>
      <p:sp>
        <p:nvSpPr>
          <p:cNvPr id="106" name="Shape 78"/>
          <p:cNvSpPr/>
          <p:nvPr/>
        </p:nvSpPr>
        <p:spPr>
          <a:xfrm>
            <a:off x="4792907" y="3470514"/>
            <a:ext cx="3571875" cy="614363"/>
          </a:xfrm>
          <a:prstGeom prst="roundRect">
            <a:avLst>
              <a:gd name="adj" fmla="val 9302"/>
            </a:avLst>
          </a:prstGeom>
          <a:solidFill>
            <a:srgbClr val="052E16">
              <a:alpha val="40000"/>
            </a:srgbClr>
          </a:solidFill>
          <a:ln w="12700">
            <a:solidFill>
              <a:srgbClr val="22C55E">
                <a:alpha val="20000"/>
              </a:srgbClr>
            </a:solidFill>
            <a:prstDash val="solid"/>
          </a:ln>
        </p:spPr>
      </p:sp>
      <p:sp>
        <p:nvSpPr>
          <p:cNvPr id="107" name="Text 79"/>
          <p:cNvSpPr/>
          <p:nvPr/>
        </p:nvSpPr>
        <p:spPr>
          <a:xfrm>
            <a:off x="5085800" y="3591957"/>
            <a:ext cx="347329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导出格式</a:t>
            </a:r>
            <a:endParaRPr lang="en-US" sz="900" dirty="0"/>
          </a:p>
        </p:txBody>
      </p:sp>
      <p:pic>
        <p:nvPicPr>
          <p:cNvPr id="108" name="Image 2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4350" y="3620532"/>
            <a:ext cx="114300" cy="114300"/>
          </a:xfrm>
          <a:prstGeom prst="rect">
            <a:avLst/>
          </a:prstGeom>
        </p:spPr>
      </p:pic>
      <p:sp>
        <p:nvSpPr>
          <p:cNvPr id="109" name="Text 80"/>
          <p:cNvSpPr/>
          <p:nvPr/>
        </p:nvSpPr>
        <p:spPr>
          <a:xfrm>
            <a:off x="4914350" y="3820557"/>
            <a:ext cx="3661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支持PDF专业报告、Excel数据表、API接口调用，适配企业审批流程</a:t>
            </a:r>
            <a:endParaRPr lang="en-US" sz="800" dirty="0"/>
          </a:p>
        </p:txBody>
      </p:sp>
      <p:sp>
        <p:nvSpPr>
          <p:cNvPr id="110" name="Shape 81"/>
          <p:cNvSpPr/>
          <p:nvPr/>
        </p:nvSpPr>
        <p:spPr>
          <a:xfrm>
            <a:off x="4792907" y="4199176"/>
            <a:ext cx="571612" cy="171450"/>
          </a:xfrm>
          <a:prstGeom prst="roundRect">
            <a:avLst>
              <a:gd name="adj" fmla="val 16667"/>
            </a:avLst>
          </a:prstGeom>
          <a:solidFill>
            <a:srgbClr val="166534">
              <a:alpha val="30000"/>
            </a:srgbClr>
          </a:solidFill>
          <a:ln/>
        </p:spPr>
      </p:sp>
      <p:sp>
        <p:nvSpPr>
          <p:cNvPr id="111" name="Text 82"/>
          <p:cNvSpPr/>
          <p:nvPr/>
        </p:nvSpPr>
        <p:spPr>
          <a:xfrm>
            <a:off x="4964357" y="4199176"/>
            <a:ext cx="61961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报告引擎</a:t>
            </a:r>
            <a:endParaRPr lang="en-US" sz="700" dirty="0"/>
          </a:p>
        </p:txBody>
      </p:sp>
      <p:pic>
        <p:nvPicPr>
          <p:cNvPr id="112" name="Image 2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0057" y="4238467"/>
            <a:ext cx="85725" cy="92869"/>
          </a:xfrm>
          <a:prstGeom prst="rect">
            <a:avLst/>
          </a:prstGeom>
        </p:spPr>
      </p:pic>
      <p:sp>
        <p:nvSpPr>
          <p:cNvPr id="113" name="Shape 83"/>
          <p:cNvSpPr/>
          <p:nvPr/>
        </p:nvSpPr>
        <p:spPr>
          <a:xfrm>
            <a:off x="5450243" y="4199176"/>
            <a:ext cx="676870" cy="171450"/>
          </a:xfrm>
          <a:prstGeom prst="roundRect">
            <a:avLst>
              <a:gd name="adj" fmla="val 16667"/>
            </a:avLst>
          </a:prstGeom>
          <a:solidFill>
            <a:srgbClr val="166534">
              <a:alpha val="30000"/>
            </a:srgbClr>
          </a:solidFill>
          <a:ln/>
        </p:spPr>
      </p:sp>
      <p:sp>
        <p:nvSpPr>
          <p:cNvPr id="114" name="Text 84"/>
          <p:cNvSpPr/>
          <p:nvPr/>
        </p:nvSpPr>
        <p:spPr>
          <a:xfrm>
            <a:off x="5643124" y="4199176"/>
            <a:ext cx="703445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AI建议生成</a:t>
            </a:r>
            <a:endParaRPr lang="en-US" sz="700" dirty="0"/>
          </a:p>
        </p:txBody>
      </p:sp>
      <p:pic>
        <p:nvPicPr>
          <p:cNvPr id="115" name="Image 2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07393" y="4238467"/>
            <a:ext cx="107156" cy="92869"/>
          </a:xfrm>
          <a:prstGeom prst="rect">
            <a:avLst/>
          </a:prstGeom>
        </p:spPr>
      </p:pic>
      <p:sp>
        <p:nvSpPr>
          <p:cNvPr id="116" name="Shape 85"/>
          <p:cNvSpPr/>
          <p:nvPr/>
        </p:nvSpPr>
        <p:spPr>
          <a:xfrm>
            <a:off x="6212838" y="4199176"/>
            <a:ext cx="560896" cy="171450"/>
          </a:xfrm>
          <a:prstGeom prst="roundRect">
            <a:avLst>
              <a:gd name="adj" fmla="val 16667"/>
            </a:avLst>
          </a:prstGeom>
          <a:solidFill>
            <a:srgbClr val="166534">
              <a:alpha val="30000"/>
            </a:srgbClr>
          </a:solidFill>
          <a:ln/>
        </p:spPr>
      </p:sp>
      <p:sp>
        <p:nvSpPr>
          <p:cNvPr id="117" name="Text 86"/>
          <p:cNvSpPr/>
          <p:nvPr/>
        </p:nvSpPr>
        <p:spPr>
          <a:xfrm>
            <a:off x="6373573" y="4199176"/>
            <a:ext cx="61961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权限管理</a:t>
            </a:r>
            <a:endParaRPr lang="en-US" sz="700" dirty="0"/>
          </a:p>
        </p:txBody>
      </p:sp>
      <p:pic>
        <p:nvPicPr>
          <p:cNvPr id="118" name="Image 2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69988" y="4238467"/>
            <a:ext cx="75009" cy="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1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31875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2286000" cy="2286000"/>
          </a:xfrm>
          <a:prstGeom prst="roundRect">
            <a:avLst>
              <a:gd name="adj" fmla="val 50000"/>
            </a:avLst>
          </a:prstGeom>
          <a:solidFill>
            <a:srgbClr val="3B82F6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28625" y="125016"/>
            <a:ext cx="217561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2DD4B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 Scenarios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2499085" y="139303"/>
            <a:ext cx="9980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典型应用场景</a:t>
            </a:r>
            <a:endParaRPr lang="en-US" sz="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524987"/>
            <a:ext cx="8286750" cy="2857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8625" y="867887"/>
            <a:ext cx="91154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覆盖基金会、企业、社区、投资、研究全生态</a:t>
            </a:r>
            <a:endParaRPr lang="en-US" sz="1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0" y="1114665"/>
            <a:ext cx="8286750" cy="129659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597575" y="1286114"/>
            <a:ext cx="457200" cy="457200"/>
          </a:xfrm>
          <a:prstGeom prst="roundRect">
            <a:avLst>
              <a:gd name="adj" fmla="val 12500"/>
            </a:avLst>
          </a:prstGeom>
          <a:solidFill>
            <a:srgbClr val="2563EB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30" y="1407557"/>
            <a:ext cx="267891" cy="2143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26225" y="1286114"/>
            <a:ext cx="27482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场景1：开源基金会项目组合管理</a:t>
            </a:r>
            <a:endParaRPr lang="en-US" sz="1400" dirty="0"/>
          </a:p>
        </p:txBody>
      </p:sp>
      <p:sp>
        <p:nvSpPr>
          <p:cNvPr id="14" name="Shape 8"/>
          <p:cNvSpPr/>
          <p:nvPr/>
        </p:nvSpPr>
        <p:spPr>
          <a:xfrm>
            <a:off x="7984101" y="1307545"/>
            <a:ext cx="528749" cy="185738"/>
          </a:xfrm>
          <a:prstGeom prst="roundRect">
            <a:avLst>
              <a:gd name="adj" fmla="val 50000"/>
            </a:avLst>
          </a:prstGeom>
          <a:solidFill>
            <a:srgbClr val="3B82F6">
              <a:alpha val="20000"/>
            </a:srgbClr>
          </a:solidFill>
          <a:ln w="12700">
            <a:solidFill>
              <a:srgbClr val="3B82F6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>
            <a:off x="7984101" y="1307545"/>
            <a:ext cx="748205" cy="185738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高优先级</a:t>
            </a:r>
            <a:endParaRPr lang="en-US" sz="700" dirty="0"/>
          </a:p>
        </p:txBody>
      </p:sp>
      <p:sp>
        <p:nvSpPr>
          <p:cNvPr id="16" name="Text 10"/>
          <p:cNvSpPr/>
          <p:nvPr/>
        </p:nvSpPr>
        <p:spPr>
          <a:xfrm>
            <a:off x="1383388" y="1600439"/>
            <a:ext cx="37719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用户痛点</a:t>
            </a:r>
            <a:endParaRPr lang="en-US" sz="8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225" y="1618298"/>
            <a:ext cx="100013" cy="10715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26225" y="1800464"/>
            <a:ext cx="394477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管理数百个孵化项目，难以识别哪些项目面临"死亡风险"，资源分配缺乏数据依据</a:t>
            </a:r>
            <a:endParaRPr lang="en-US" sz="800" dirty="0"/>
          </a:p>
        </p:txBody>
      </p:sp>
      <p:sp>
        <p:nvSpPr>
          <p:cNvPr id="19" name="Text 12"/>
          <p:cNvSpPr/>
          <p:nvPr/>
        </p:nvSpPr>
        <p:spPr>
          <a:xfrm>
            <a:off x="5058847" y="1600439"/>
            <a:ext cx="37994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OpenPulse解决方案</a:t>
            </a:r>
            <a:endParaRPr lang="en-US" sz="8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6688" y="1618298"/>
            <a:ext cx="75009" cy="107156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926688" y="1800464"/>
            <a:ext cx="364617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批量监控项目健康度，自动标记高风险项目，生成资源调配优先级清单，辅助毕业/退出决策</a:t>
            </a:r>
            <a:endParaRPr lang="en-US" sz="800" dirty="0"/>
          </a:p>
        </p:txBody>
      </p:sp>
      <p:sp>
        <p:nvSpPr>
          <p:cNvPr id="22" name="Shape 14"/>
          <p:cNvSpPr/>
          <p:nvPr/>
        </p:nvSpPr>
        <p:spPr>
          <a:xfrm>
            <a:off x="1226225" y="2171939"/>
            <a:ext cx="560896" cy="171450"/>
          </a:xfrm>
          <a:prstGeom prst="roundRect">
            <a:avLst>
              <a:gd name="adj" fmla="val 16667"/>
            </a:avLst>
          </a:prstGeom>
          <a:solidFill>
            <a:srgbClr val="1E40AF">
              <a:alpha val="40000"/>
            </a:srgbClr>
          </a:solidFill>
          <a:ln/>
        </p:spPr>
      </p:sp>
      <p:sp>
        <p:nvSpPr>
          <p:cNvPr id="23" name="Text 15"/>
          <p:cNvSpPr/>
          <p:nvPr/>
        </p:nvSpPr>
        <p:spPr>
          <a:xfrm>
            <a:off x="1386959" y="2171939"/>
            <a:ext cx="61961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风险预警</a:t>
            </a:r>
            <a:endParaRPr lang="en-US" sz="70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3375" y="2216944"/>
            <a:ext cx="75009" cy="81439"/>
          </a:xfrm>
          <a:prstGeom prst="rect">
            <a:avLst/>
          </a:prstGeom>
        </p:spPr>
      </p:pic>
      <p:sp>
        <p:nvSpPr>
          <p:cNvPr id="25" name="Shape 16"/>
          <p:cNvSpPr/>
          <p:nvPr/>
        </p:nvSpPr>
        <p:spPr>
          <a:xfrm>
            <a:off x="1844271" y="2171939"/>
            <a:ext cx="560896" cy="171450"/>
          </a:xfrm>
          <a:prstGeom prst="roundRect">
            <a:avLst>
              <a:gd name="adj" fmla="val 16667"/>
            </a:avLst>
          </a:prstGeom>
          <a:solidFill>
            <a:srgbClr val="1E40AF">
              <a:alpha val="40000"/>
            </a:srgbClr>
          </a:solidFill>
          <a:ln/>
        </p:spPr>
      </p:sp>
      <p:sp>
        <p:nvSpPr>
          <p:cNvPr id="26" name="Text 17"/>
          <p:cNvSpPr/>
          <p:nvPr/>
        </p:nvSpPr>
        <p:spPr>
          <a:xfrm>
            <a:off x="2005005" y="2171939"/>
            <a:ext cx="61961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资源优化</a:t>
            </a:r>
            <a:endParaRPr lang="en-US" sz="700" dirty="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1421" y="2216944"/>
            <a:ext cx="75009" cy="81439"/>
          </a:xfrm>
          <a:prstGeom prst="rect">
            <a:avLst/>
          </a:prstGeom>
        </p:spPr>
      </p:pic>
      <p:sp>
        <p:nvSpPr>
          <p:cNvPr id="28" name="Shape 18"/>
          <p:cNvSpPr/>
          <p:nvPr/>
        </p:nvSpPr>
        <p:spPr>
          <a:xfrm>
            <a:off x="2462317" y="2171939"/>
            <a:ext cx="560896" cy="171450"/>
          </a:xfrm>
          <a:prstGeom prst="roundRect">
            <a:avLst>
              <a:gd name="adj" fmla="val 16667"/>
            </a:avLst>
          </a:prstGeom>
          <a:solidFill>
            <a:srgbClr val="1E40AF">
              <a:alpha val="40000"/>
            </a:srgbClr>
          </a:solidFill>
          <a:ln/>
        </p:spPr>
      </p:sp>
      <p:sp>
        <p:nvSpPr>
          <p:cNvPr id="29" name="Text 19"/>
          <p:cNvSpPr/>
          <p:nvPr/>
        </p:nvSpPr>
        <p:spPr>
          <a:xfrm>
            <a:off x="2623051" y="2171939"/>
            <a:ext cx="61961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决策支撑</a:t>
            </a:r>
            <a:endParaRPr lang="en-US" sz="700" dirty="0"/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467" y="2216944"/>
            <a:ext cx="75009" cy="81439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6831836" y="2200514"/>
            <a:ext cx="190047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典型用户：开放原子基金会、Apache基金会</a:t>
            </a:r>
            <a:endParaRPr lang="en-US" sz="700" dirty="0"/>
          </a:p>
        </p:txBody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50" y="2481263"/>
            <a:ext cx="8286750" cy="1250156"/>
          </a:xfrm>
          <a:prstGeom prst="rect">
            <a:avLst/>
          </a:prstGeom>
        </p:spPr>
      </p:pic>
      <p:sp>
        <p:nvSpPr>
          <p:cNvPr id="33" name="Shape 21"/>
          <p:cNvSpPr/>
          <p:nvPr/>
        </p:nvSpPr>
        <p:spPr>
          <a:xfrm>
            <a:off x="597575" y="2652712"/>
            <a:ext cx="457200" cy="457200"/>
          </a:xfrm>
          <a:prstGeom prst="roundRect">
            <a:avLst>
              <a:gd name="adj" fmla="val 12500"/>
            </a:avLst>
          </a:prstGeom>
          <a:solidFill>
            <a:srgbClr val="9333EA"/>
          </a:solidFill>
          <a:ln/>
        </p:spPr>
      </p:sp>
      <p:pic>
        <p:nvPicPr>
          <p:cNvPr id="34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808" y="2770583"/>
            <a:ext cx="160734" cy="221456"/>
          </a:xfrm>
          <a:prstGeom prst="rect">
            <a:avLst/>
          </a:prstGeom>
        </p:spPr>
      </p:pic>
      <p:sp>
        <p:nvSpPr>
          <p:cNvPr id="35" name="Text 22"/>
          <p:cNvSpPr/>
          <p:nvPr/>
        </p:nvSpPr>
        <p:spPr>
          <a:xfrm>
            <a:off x="1226225" y="2652712"/>
            <a:ext cx="293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场景2：企业开源组件选型风险评估</a:t>
            </a:r>
            <a:endParaRPr lang="en-US" sz="1400" dirty="0"/>
          </a:p>
        </p:txBody>
      </p:sp>
      <p:sp>
        <p:nvSpPr>
          <p:cNvPr id="36" name="Shape 23"/>
          <p:cNvSpPr/>
          <p:nvPr/>
        </p:nvSpPr>
        <p:spPr>
          <a:xfrm>
            <a:off x="7984101" y="2674143"/>
            <a:ext cx="528749" cy="185738"/>
          </a:xfrm>
          <a:prstGeom prst="roundRect">
            <a:avLst>
              <a:gd name="adj" fmla="val 50000"/>
            </a:avLst>
          </a:prstGeom>
          <a:solidFill>
            <a:srgbClr val="A855F7">
              <a:alpha val="20000"/>
            </a:srgbClr>
          </a:solidFill>
          <a:ln w="12700">
            <a:solidFill>
              <a:srgbClr val="A855F7"/>
            </a:solidFill>
            <a:prstDash val="solid"/>
          </a:ln>
        </p:spPr>
      </p:sp>
      <p:sp>
        <p:nvSpPr>
          <p:cNvPr id="37" name="Text 24"/>
          <p:cNvSpPr/>
          <p:nvPr/>
        </p:nvSpPr>
        <p:spPr>
          <a:xfrm>
            <a:off x="7984101" y="2674143"/>
            <a:ext cx="748205" cy="185738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高优先级</a:t>
            </a:r>
            <a:endParaRPr lang="en-US" sz="700" dirty="0"/>
          </a:p>
        </p:txBody>
      </p:sp>
      <p:sp>
        <p:nvSpPr>
          <p:cNvPr id="38" name="Text 25"/>
          <p:cNvSpPr/>
          <p:nvPr/>
        </p:nvSpPr>
        <p:spPr>
          <a:xfrm>
            <a:off x="1383388" y="2967037"/>
            <a:ext cx="37719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用户痛点</a:t>
            </a:r>
            <a:endParaRPr lang="en-US" sz="800" dirty="0"/>
          </a:p>
        </p:txBody>
      </p:sp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6225" y="2984896"/>
            <a:ext cx="100013" cy="107156"/>
          </a:xfrm>
          <a:prstGeom prst="rect">
            <a:avLst/>
          </a:prstGeom>
        </p:spPr>
      </p:pic>
      <p:sp>
        <p:nvSpPr>
          <p:cNvPr id="40" name="Text 26"/>
          <p:cNvSpPr/>
          <p:nvPr/>
        </p:nvSpPr>
        <p:spPr>
          <a:xfrm>
            <a:off x="1226225" y="3167062"/>
            <a:ext cx="364617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引入开源组件前缺乏可持续性评估，担心依赖的项目突然停止维护，造成供应链风险</a:t>
            </a:r>
            <a:endParaRPr lang="en-US" sz="800" dirty="0"/>
          </a:p>
        </p:txBody>
      </p:sp>
      <p:sp>
        <p:nvSpPr>
          <p:cNvPr id="41" name="Text 27"/>
          <p:cNvSpPr/>
          <p:nvPr/>
        </p:nvSpPr>
        <p:spPr>
          <a:xfrm>
            <a:off x="5058847" y="2967037"/>
            <a:ext cx="37994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OpenPulse解决方案</a:t>
            </a:r>
            <a:endParaRPr lang="en-US" sz="800" dirty="0"/>
          </a:p>
        </p:txBody>
      </p:sp>
      <p:pic>
        <p:nvPicPr>
          <p:cNvPr id="42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6688" y="2984896"/>
            <a:ext cx="75009" cy="107156"/>
          </a:xfrm>
          <a:prstGeom prst="rect">
            <a:avLst/>
          </a:prstGeom>
        </p:spPr>
      </p:pic>
      <p:sp>
        <p:nvSpPr>
          <p:cNvPr id="43" name="Text 28"/>
          <p:cNvSpPr/>
          <p:nvPr/>
        </p:nvSpPr>
        <p:spPr>
          <a:xfrm>
            <a:off x="4926688" y="3167062"/>
            <a:ext cx="364617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提供项目风险评估报告（Bus Factor、流失预警、生命周期），对比同类项目，生成选型建议清单</a:t>
            </a:r>
            <a:endParaRPr lang="en-US" sz="800" dirty="0"/>
          </a:p>
        </p:txBody>
      </p:sp>
      <p:sp>
        <p:nvSpPr>
          <p:cNvPr id="44" name="Shape 29"/>
          <p:cNvSpPr/>
          <p:nvPr/>
        </p:nvSpPr>
        <p:spPr>
          <a:xfrm>
            <a:off x="1226225" y="3538537"/>
            <a:ext cx="732346" cy="171450"/>
          </a:xfrm>
          <a:prstGeom prst="roundRect">
            <a:avLst>
              <a:gd name="adj" fmla="val 16667"/>
            </a:avLst>
          </a:prstGeom>
          <a:solidFill>
            <a:srgbClr val="6B21A8">
              <a:alpha val="40000"/>
            </a:srgbClr>
          </a:solidFill>
          <a:ln/>
        </p:spPr>
      </p:sp>
      <p:sp>
        <p:nvSpPr>
          <p:cNvPr id="45" name="Text 30"/>
          <p:cNvSpPr/>
          <p:nvPr/>
        </p:nvSpPr>
        <p:spPr>
          <a:xfrm>
            <a:off x="1386959" y="3538537"/>
            <a:ext cx="79106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依赖风险评估</a:t>
            </a:r>
            <a:endParaRPr lang="en-US" sz="700" dirty="0"/>
          </a:p>
        </p:txBody>
      </p:sp>
      <p:pic>
        <p:nvPicPr>
          <p:cNvPr id="46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3375" y="3583542"/>
            <a:ext cx="75009" cy="81439"/>
          </a:xfrm>
          <a:prstGeom prst="rect">
            <a:avLst/>
          </a:prstGeom>
        </p:spPr>
      </p:pic>
      <p:sp>
        <p:nvSpPr>
          <p:cNvPr id="47" name="Shape 31"/>
          <p:cNvSpPr/>
          <p:nvPr/>
        </p:nvSpPr>
        <p:spPr>
          <a:xfrm>
            <a:off x="2015721" y="3538537"/>
            <a:ext cx="732346" cy="171450"/>
          </a:xfrm>
          <a:prstGeom prst="roundRect">
            <a:avLst>
              <a:gd name="adj" fmla="val 16667"/>
            </a:avLst>
          </a:prstGeom>
          <a:solidFill>
            <a:srgbClr val="6B21A8">
              <a:alpha val="40000"/>
            </a:srgbClr>
          </a:solidFill>
          <a:ln/>
        </p:spPr>
      </p:sp>
      <p:sp>
        <p:nvSpPr>
          <p:cNvPr id="48" name="Text 32"/>
          <p:cNvSpPr/>
          <p:nvPr/>
        </p:nvSpPr>
        <p:spPr>
          <a:xfrm>
            <a:off x="2176455" y="3538537"/>
            <a:ext cx="79106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替代方案对比</a:t>
            </a:r>
            <a:endParaRPr lang="en-US" sz="700" dirty="0"/>
          </a:p>
        </p:txBody>
      </p:sp>
      <p:pic>
        <p:nvPicPr>
          <p:cNvPr id="49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2871" y="3583542"/>
            <a:ext cx="75009" cy="81439"/>
          </a:xfrm>
          <a:prstGeom prst="rect">
            <a:avLst/>
          </a:prstGeom>
        </p:spPr>
      </p:pic>
      <p:sp>
        <p:nvSpPr>
          <p:cNvPr id="50" name="Shape 33"/>
          <p:cNvSpPr/>
          <p:nvPr/>
        </p:nvSpPr>
        <p:spPr>
          <a:xfrm>
            <a:off x="2805217" y="3538537"/>
            <a:ext cx="732346" cy="171450"/>
          </a:xfrm>
          <a:prstGeom prst="roundRect">
            <a:avLst>
              <a:gd name="adj" fmla="val 16667"/>
            </a:avLst>
          </a:prstGeom>
          <a:solidFill>
            <a:srgbClr val="6B21A8">
              <a:alpha val="40000"/>
            </a:srgbClr>
          </a:solidFill>
          <a:ln/>
        </p:spPr>
      </p:sp>
      <p:sp>
        <p:nvSpPr>
          <p:cNvPr id="51" name="Text 34"/>
          <p:cNvSpPr/>
          <p:nvPr/>
        </p:nvSpPr>
        <p:spPr>
          <a:xfrm>
            <a:off x="2965951" y="3538537"/>
            <a:ext cx="79106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E9D5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审批流程集成</a:t>
            </a:r>
            <a:endParaRPr lang="en-US" sz="700" dirty="0"/>
          </a:p>
        </p:txBody>
      </p:sp>
      <p:pic>
        <p:nvPicPr>
          <p:cNvPr id="52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62367" y="3583542"/>
            <a:ext cx="75009" cy="81439"/>
          </a:xfrm>
          <a:prstGeom prst="rect">
            <a:avLst/>
          </a:prstGeom>
        </p:spPr>
      </p:pic>
      <p:sp>
        <p:nvSpPr>
          <p:cNvPr id="53" name="Text 35"/>
          <p:cNvSpPr/>
          <p:nvPr/>
        </p:nvSpPr>
        <p:spPr>
          <a:xfrm>
            <a:off x="6905506" y="3567112"/>
            <a:ext cx="1826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C08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典型用户：金融、电信、互联网企业OSPO</a:t>
            </a:r>
            <a:endParaRPr lang="en-US" sz="700" dirty="0"/>
          </a:p>
        </p:txBody>
      </p:sp>
      <p:pic>
        <p:nvPicPr>
          <p:cNvPr id="54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7550" y="3795237"/>
            <a:ext cx="8286750" cy="1250157"/>
          </a:xfrm>
          <a:prstGeom prst="rect">
            <a:avLst/>
          </a:prstGeom>
        </p:spPr>
      </p:pic>
      <p:sp>
        <p:nvSpPr>
          <p:cNvPr id="55" name="Shape 36"/>
          <p:cNvSpPr/>
          <p:nvPr/>
        </p:nvSpPr>
        <p:spPr>
          <a:xfrm>
            <a:off x="597575" y="3966687"/>
            <a:ext cx="457200" cy="457200"/>
          </a:xfrm>
          <a:prstGeom prst="roundRect">
            <a:avLst>
              <a:gd name="adj" fmla="val 12500"/>
            </a:avLst>
          </a:prstGeom>
          <a:solidFill>
            <a:srgbClr val="16A34A"/>
          </a:solidFill>
          <a:ln/>
        </p:spPr>
      </p:sp>
      <p:pic>
        <p:nvPicPr>
          <p:cNvPr id="56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230" y="4084558"/>
            <a:ext cx="267891" cy="221456"/>
          </a:xfrm>
          <a:prstGeom prst="rect">
            <a:avLst/>
          </a:prstGeom>
        </p:spPr>
      </p:pic>
      <p:sp>
        <p:nvSpPr>
          <p:cNvPr id="57" name="Text 37"/>
          <p:cNvSpPr/>
          <p:nvPr/>
        </p:nvSpPr>
        <p:spPr>
          <a:xfrm>
            <a:off x="1226225" y="3966687"/>
            <a:ext cx="27482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场景3：开源项目维护者社区运营</a:t>
            </a:r>
            <a:endParaRPr lang="en-US" sz="1400" dirty="0"/>
          </a:p>
        </p:txBody>
      </p:sp>
      <p:sp>
        <p:nvSpPr>
          <p:cNvPr id="58" name="Shape 38"/>
          <p:cNvSpPr/>
          <p:nvPr/>
        </p:nvSpPr>
        <p:spPr>
          <a:xfrm>
            <a:off x="7984101" y="3988118"/>
            <a:ext cx="528749" cy="185738"/>
          </a:xfrm>
          <a:prstGeom prst="roundRect">
            <a:avLst>
              <a:gd name="adj" fmla="val 50000"/>
            </a:avLst>
          </a:prstGeom>
          <a:solidFill>
            <a:srgbClr val="22C55E">
              <a:alpha val="20000"/>
            </a:srgbClr>
          </a:solidFill>
          <a:ln w="12700">
            <a:solidFill>
              <a:srgbClr val="22C55E"/>
            </a:solidFill>
            <a:prstDash val="solid"/>
          </a:ln>
        </p:spPr>
      </p:sp>
      <p:sp>
        <p:nvSpPr>
          <p:cNvPr id="59" name="Text 39"/>
          <p:cNvSpPr/>
          <p:nvPr/>
        </p:nvSpPr>
        <p:spPr>
          <a:xfrm>
            <a:off x="7984101" y="3988118"/>
            <a:ext cx="748205" cy="185738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中优先级</a:t>
            </a:r>
            <a:endParaRPr lang="en-US" sz="700" dirty="0"/>
          </a:p>
        </p:txBody>
      </p:sp>
      <p:sp>
        <p:nvSpPr>
          <p:cNvPr id="60" name="Text 40"/>
          <p:cNvSpPr/>
          <p:nvPr/>
        </p:nvSpPr>
        <p:spPr>
          <a:xfrm>
            <a:off x="1383388" y="4281012"/>
            <a:ext cx="37719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用户痛点</a:t>
            </a:r>
            <a:endParaRPr lang="en-US" sz="800" dirty="0"/>
          </a:p>
        </p:txBody>
      </p:sp>
      <p:pic>
        <p:nvPicPr>
          <p:cNvPr id="61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6225" y="4298871"/>
            <a:ext cx="100013" cy="107156"/>
          </a:xfrm>
          <a:prstGeom prst="rect">
            <a:avLst/>
          </a:prstGeom>
        </p:spPr>
      </p:pic>
      <p:sp>
        <p:nvSpPr>
          <p:cNvPr id="62" name="Text 41"/>
          <p:cNvSpPr/>
          <p:nvPr/>
        </p:nvSpPr>
        <p:spPr>
          <a:xfrm>
            <a:off x="1226225" y="4481037"/>
            <a:ext cx="364617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不知道哪些核心贡献者面临流失，社区活跃度下降后才察觉，缺乏有效的激励手段</a:t>
            </a:r>
            <a:endParaRPr lang="en-US" sz="800" dirty="0"/>
          </a:p>
        </p:txBody>
      </p:sp>
      <p:sp>
        <p:nvSpPr>
          <p:cNvPr id="63" name="Text 42"/>
          <p:cNvSpPr/>
          <p:nvPr/>
        </p:nvSpPr>
        <p:spPr>
          <a:xfrm>
            <a:off x="5058847" y="4281012"/>
            <a:ext cx="37994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OpenPulse解决方案</a:t>
            </a:r>
            <a:endParaRPr lang="en-US" sz="800" dirty="0"/>
          </a:p>
        </p:txBody>
      </p:sp>
      <p:pic>
        <p:nvPicPr>
          <p:cNvPr id="64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26688" y="4298871"/>
            <a:ext cx="75009" cy="107156"/>
          </a:xfrm>
          <a:prstGeom prst="rect">
            <a:avLst/>
          </a:prstGeom>
        </p:spPr>
      </p:pic>
      <p:sp>
        <p:nvSpPr>
          <p:cNvPr id="65" name="Text 43"/>
          <p:cNvSpPr/>
          <p:nvPr/>
        </p:nvSpPr>
        <p:spPr>
          <a:xfrm>
            <a:off x="4926688" y="4481037"/>
            <a:ext cx="364617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实时监控关键贡献者状态，提前3个月预警流失风险，生成个性化激励建议（荣誉、权限、资金等）</a:t>
            </a:r>
            <a:endParaRPr lang="en-US" sz="800" dirty="0"/>
          </a:p>
        </p:txBody>
      </p:sp>
      <p:sp>
        <p:nvSpPr>
          <p:cNvPr id="66" name="Shape 44"/>
          <p:cNvSpPr/>
          <p:nvPr/>
        </p:nvSpPr>
        <p:spPr>
          <a:xfrm>
            <a:off x="1226225" y="4852512"/>
            <a:ext cx="646621" cy="171450"/>
          </a:xfrm>
          <a:prstGeom prst="roundRect">
            <a:avLst>
              <a:gd name="adj" fmla="val 16667"/>
            </a:avLst>
          </a:prstGeom>
          <a:solidFill>
            <a:srgbClr val="166534">
              <a:alpha val="40000"/>
            </a:srgbClr>
          </a:solidFill>
          <a:ln/>
        </p:spPr>
      </p:sp>
      <p:sp>
        <p:nvSpPr>
          <p:cNvPr id="67" name="Text 45"/>
          <p:cNvSpPr/>
          <p:nvPr/>
        </p:nvSpPr>
        <p:spPr>
          <a:xfrm>
            <a:off x="1386959" y="4852512"/>
            <a:ext cx="705343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贡献者留存</a:t>
            </a:r>
            <a:endParaRPr lang="en-US" sz="700" dirty="0"/>
          </a:p>
        </p:txBody>
      </p:sp>
      <p:pic>
        <p:nvPicPr>
          <p:cNvPr id="68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3375" y="4897517"/>
            <a:ext cx="75009" cy="81439"/>
          </a:xfrm>
          <a:prstGeom prst="rect">
            <a:avLst/>
          </a:prstGeom>
        </p:spPr>
      </p:pic>
      <p:sp>
        <p:nvSpPr>
          <p:cNvPr id="69" name="Shape 46"/>
          <p:cNvSpPr/>
          <p:nvPr/>
        </p:nvSpPr>
        <p:spPr>
          <a:xfrm>
            <a:off x="1929996" y="4852512"/>
            <a:ext cx="560896" cy="171450"/>
          </a:xfrm>
          <a:prstGeom prst="roundRect">
            <a:avLst>
              <a:gd name="adj" fmla="val 16667"/>
            </a:avLst>
          </a:prstGeom>
          <a:solidFill>
            <a:srgbClr val="166534">
              <a:alpha val="40000"/>
            </a:srgbClr>
          </a:solidFill>
          <a:ln/>
        </p:spPr>
      </p:sp>
      <p:sp>
        <p:nvSpPr>
          <p:cNvPr id="70" name="Text 47"/>
          <p:cNvSpPr/>
          <p:nvPr/>
        </p:nvSpPr>
        <p:spPr>
          <a:xfrm>
            <a:off x="2090730" y="4852512"/>
            <a:ext cx="61961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激励策略</a:t>
            </a:r>
            <a:endParaRPr lang="en-US" sz="700" dirty="0"/>
          </a:p>
        </p:txBody>
      </p:sp>
      <p:pic>
        <p:nvPicPr>
          <p:cNvPr id="71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7146" y="4897517"/>
            <a:ext cx="75009" cy="81439"/>
          </a:xfrm>
          <a:prstGeom prst="rect">
            <a:avLst/>
          </a:prstGeom>
        </p:spPr>
      </p:pic>
      <p:sp>
        <p:nvSpPr>
          <p:cNvPr id="72" name="Shape 48"/>
          <p:cNvSpPr/>
          <p:nvPr/>
        </p:nvSpPr>
        <p:spPr>
          <a:xfrm>
            <a:off x="2548042" y="4852512"/>
            <a:ext cx="646621" cy="171450"/>
          </a:xfrm>
          <a:prstGeom prst="roundRect">
            <a:avLst>
              <a:gd name="adj" fmla="val 16667"/>
            </a:avLst>
          </a:prstGeom>
          <a:solidFill>
            <a:srgbClr val="166534">
              <a:alpha val="40000"/>
            </a:srgbClr>
          </a:solidFill>
          <a:ln/>
        </p:spPr>
      </p:sp>
      <p:sp>
        <p:nvSpPr>
          <p:cNvPr id="73" name="Text 49"/>
          <p:cNvSpPr/>
          <p:nvPr/>
        </p:nvSpPr>
        <p:spPr>
          <a:xfrm>
            <a:off x="2708776" y="4852512"/>
            <a:ext cx="705343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健康度监控</a:t>
            </a:r>
            <a:endParaRPr lang="en-US" sz="700" dirty="0"/>
          </a:p>
        </p:txBody>
      </p:sp>
      <p:pic>
        <p:nvPicPr>
          <p:cNvPr id="7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05192" y="4897517"/>
            <a:ext cx="75009" cy="81439"/>
          </a:xfrm>
          <a:prstGeom prst="rect">
            <a:avLst/>
          </a:prstGeom>
        </p:spPr>
      </p:pic>
      <p:sp>
        <p:nvSpPr>
          <p:cNvPr id="75" name="Text 50"/>
          <p:cNvSpPr/>
          <p:nvPr/>
        </p:nvSpPr>
        <p:spPr>
          <a:xfrm>
            <a:off x="6613952" y="4881087"/>
            <a:ext cx="211835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典型用户：Kubernetes、TensorFlow等大型项目</a:t>
            </a:r>
            <a:endParaRPr lang="en-US" sz="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917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2286000" cy="2286000"/>
          </a:xfrm>
          <a:prstGeom prst="roundRect">
            <a:avLst>
              <a:gd name="adj" fmla="val 50000"/>
            </a:avLst>
          </a:prstGeom>
          <a:solidFill>
            <a:srgbClr val="3B82F6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527958" y="1721644"/>
            <a:ext cx="2286000" cy="2286000"/>
          </a:xfrm>
          <a:prstGeom prst="roundRect">
            <a:avLst>
              <a:gd name="adj" fmla="val 50000"/>
            </a:avLst>
          </a:prstGeom>
          <a:solidFill>
            <a:srgbClr val="A855F7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28625" y="125016"/>
            <a:ext cx="217561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2DD4B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 Scenarios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2499085" y="139303"/>
            <a:ext cx="9980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典型应用场景</a:t>
            </a:r>
            <a:endParaRPr lang="en-US" sz="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671513"/>
            <a:ext cx="8286750" cy="2857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8625" y="1014413"/>
            <a:ext cx="91154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覆盖基金会、企业、社区、投资、研究全生态</a:t>
            </a:r>
            <a:endParaRPr lang="en-US" sz="1000" dirty="0"/>
          </a:p>
        </p:txBody>
      </p:sp>
      <p:pic>
        <p:nvPicPr>
          <p:cNvPr id="76" name="Image 2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33" y="1521619"/>
            <a:ext cx="8286750" cy="1257300"/>
          </a:xfrm>
          <a:prstGeom prst="rect">
            <a:avLst/>
          </a:prstGeom>
        </p:spPr>
      </p:pic>
      <p:sp>
        <p:nvSpPr>
          <p:cNvPr id="77" name="Shape 51"/>
          <p:cNvSpPr/>
          <p:nvPr/>
        </p:nvSpPr>
        <p:spPr>
          <a:xfrm>
            <a:off x="584358" y="1693069"/>
            <a:ext cx="457200" cy="457200"/>
          </a:xfrm>
          <a:prstGeom prst="roundRect">
            <a:avLst>
              <a:gd name="adj" fmla="val 12500"/>
            </a:avLst>
          </a:prstGeom>
          <a:solidFill>
            <a:srgbClr val="EA580C"/>
          </a:solidFill>
          <a:ln/>
        </p:spPr>
      </p:sp>
      <p:pic>
        <p:nvPicPr>
          <p:cNvPr id="78" name="Image 2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02" y="1825228"/>
            <a:ext cx="214313" cy="192881"/>
          </a:xfrm>
          <a:prstGeom prst="rect">
            <a:avLst/>
          </a:prstGeom>
        </p:spPr>
      </p:pic>
      <p:sp>
        <p:nvSpPr>
          <p:cNvPr id="79" name="Text 52"/>
          <p:cNvSpPr/>
          <p:nvPr/>
        </p:nvSpPr>
        <p:spPr>
          <a:xfrm>
            <a:off x="1213008" y="1693069"/>
            <a:ext cx="25596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DBA7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场景4：技术投资机构尽职调查</a:t>
            </a:r>
            <a:endParaRPr lang="en-US" sz="1400" dirty="0"/>
          </a:p>
        </p:txBody>
      </p:sp>
      <p:sp>
        <p:nvSpPr>
          <p:cNvPr id="80" name="Shape 53"/>
          <p:cNvSpPr/>
          <p:nvPr/>
        </p:nvSpPr>
        <p:spPr>
          <a:xfrm>
            <a:off x="7970884" y="1714500"/>
            <a:ext cx="528749" cy="185738"/>
          </a:xfrm>
          <a:prstGeom prst="roundRect">
            <a:avLst>
              <a:gd name="adj" fmla="val 50000"/>
            </a:avLst>
          </a:prstGeom>
          <a:solidFill>
            <a:srgbClr val="F97316">
              <a:alpha val="20000"/>
            </a:srgbClr>
          </a:solidFill>
          <a:ln w="12700">
            <a:solidFill>
              <a:srgbClr val="F97316"/>
            </a:solidFill>
            <a:prstDash val="solid"/>
          </a:ln>
        </p:spPr>
      </p:sp>
      <p:sp>
        <p:nvSpPr>
          <p:cNvPr id="81" name="Text 54"/>
          <p:cNvSpPr/>
          <p:nvPr/>
        </p:nvSpPr>
        <p:spPr>
          <a:xfrm>
            <a:off x="7970884" y="1714500"/>
            <a:ext cx="748205" cy="185738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中优先级</a:t>
            </a:r>
            <a:endParaRPr lang="en-US" sz="700" dirty="0"/>
          </a:p>
        </p:txBody>
      </p:sp>
      <p:sp>
        <p:nvSpPr>
          <p:cNvPr id="82" name="Text 55"/>
          <p:cNvSpPr/>
          <p:nvPr/>
        </p:nvSpPr>
        <p:spPr>
          <a:xfrm>
            <a:off x="1370171" y="2007394"/>
            <a:ext cx="37719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ED7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用户痛点</a:t>
            </a:r>
            <a:endParaRPr lang="en-US" sz="800" dirty="0"/>
          </a:p>
        </p:txBody>
      </p:sp>
      <p:pic>
        <p:nvPicPr>
          <p:cNvPr id="83" name="Image 2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3008" y="2025253"/>
            <a:ext cx="100013" cy="107156"/>
          </a:xfrm>
          <a:prstGeom prst="rect">
            <a:avLst/>
          </a:prstGeom>
        </p:spPr>
      </p:pic>
      <p:sp>
        <p:nvSpPr>
          <p:cNvPr id="84" name="Text 56"/>
          <p:cNvSpPr/>
          <p:nvPr/>
        </p:nvSpPr>
        <p:spPr>
          <a:xfrm>
            <a:off x="1213008" y="2207419"/>
            <a:ext cx="394477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评估开源商业化公司时，难以量化其开源社区的真实价值和增长潜力</a:t>
            </a:r>
            <a:endParaRPr lang="en-US" sz="800" dirty="0"/>
          </a:p>
        </p:txBody>
      </p:sp>
      <p:sp>
        <p:nvSpPr>
          <p:cNvPr id="85" name="Text 57"/>
          <p:cNvSpPr/>
          <p:nvPr/>
        </p:nvSpPr>
        <p:spPr>
          <a:xfrm>
            <a:off x="5045630" y="2007394"/>
            <a:ext cx="37994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ED7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OpenPulse解决方案</a:t>
            </a:r>
            <a:endParaRPr lang="en-US" sz="800" dirty="0"/>
          </a:p>
        </p:txBody>
      </p:sp>
      <p:pic>
        <p:nvPicPr>
          <p:cNvPr id="86" name="Image 2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471" y="2025253"/>
            <a:ext cx="75009" cy="107156"/>
          </a:xfrm>
          <a:prstGeom prst="rect">
            <a:avLst/>
          </a:prstGeom>
        </p:spPr>
      </p:pic>
      <p:sp>
        <p:nvSpPr>
          <p:cNvPr id="87" name="Text 58"/>
          <p:cNvSpPr/>
          <p:nvPr/>
        </p:nvSpPr>
        <p:spPr>
          <a:xfrm>
            <a:off x="4913471" y="2207419"/>
            <a:ext cx="394477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提供社区生命力量化指标、增长趋势预测、核心团队稳定性分析，辅助投资决策</a:t>
            </a:r>
            <a:endParaRPr lang="en-US" sz="800" dirty="0"/>
          </a:p>
        </p:txBody>
      </p:sp>
      <p:sp>
        <p:nvSpPr>
          <p:cNvPr id="88" name="Shape 59"/>
          <p:cNvSpPr/>
          <p:nvPr/>
        </p:nvSpPr>
        <p:spPr>
          <a:xfrm>
            <a:off x="1213008" y="2436019"/>
            <a:ext cx="560896" cy="171450"/>
          </a:xfrm>
          <a:prstGeom prst="roundRect">
            <a:avLst>
              <a:gd name="adj" fmla="val 16667"/>
            </a:avLst>
          </a:prstGeom>
          <a:solidFill>
            <a:srgbClr val="9A3412">
              <a:alpha val="40000"/>
            </a:srgbClr>
          </a:solidFill>
          <a:ln/>
        </p:spPr>
      </p:sp>
      <p:sp>
        <p:nvSpPr>
          <p:cNvPr id="89" name="Text 60"/>
          <p:cNvSpPr/>
          <p:nvPr/>
        </p:nvSpPr>
        <p:spPr>
          <a:xfrm>
            <a:off x="1373742" y="2436019"/>
            <a:ext cx="61961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ED7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价值量化</a:t>
            </a:r>
            <a:endParaRPr lang="en-US" sz="700" dirty="0"/>
          </a:p>
        </p:txBody>
      </p:sp>
      <p:pic>
        <p:nvPicPr>
          <p:cNvPr id="90" name="Image 2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158" y="2481024"/>
            <a:ext cx="75009" cy="81439"/>
          </a:xfrm>
          <a:prstGeom prst="rect">
            <a:avLst/>
          </a:prstGeom>
        </p:spPr>
      </p:pic>
      <p:sp>
        <p:nvSpPr>
          <p:cNvPr id="91" name="Shape 61"/>
          <p:cNvSpPr/>
          <p:nvPr/>
        </p:nvSpPr>
        <p:spPr>
          <a:xfrm>
            <a:off x="1831054" y="2436019"/>
            <a:ext cx="560896" cy="171450"/>
          </a:xfrm>
          <a:prstGeom prst="roundRect">
            <a:avLst>
              <a:gd name="adj" fmla="val 16667"/>
            </a:avLst>
          </a:prstGeom>
          <a:solidFill>
            <a:srgbClr val="9A3412">
              <a:alpha val="40000"/>
            </a:srgbClr>
          </a:solidFill>
          <a:ln/>
        </p:spPr>
      </p:sp>
      <p:sp>
        <p:nvSpPr>
          <p:cNvPr id="92" name="Text 62"/>
          <p:cNvSpPr/>
          <p:nvPr/>
        </p:nvSpPr>
        <p:spPr>
          <a:xfrm>
            <a:off x="1991788" y="2436019"/>
            <a:ext cx="61961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ED7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趋势预测</a:t>
            </a:r>
            <a:endParaRPr lang="en-US" sz="700" dirty="0"/>
          </a:p>
        </p:txBody>
      </p:sp>
      <p:pic>
        <p:nvPicPr>
          <p:cNvPr id="93" name="Image 2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8204" y="2481024"/>
            <a:ext cx="75009" cy="81439"/>
          </a:xfrm>
          <a:prstGeom prst="rect">
            <a:avLst/>
          </a:prstGeom>
        </p:spPr>
      </p:pic>
      <p:sp>
        <p:nvSpPr>
          <p:cNvPr id="94" name="Shape 63"/>
          <p:cNvSpPr/>
          <p:nvPr/>
        </p:nvSpPr>
        <p:spPr>
          <a:xfrm>
            <a:off x="2449100" y="2436019"/>
            <a:ext cx="560896" cy="171450"/>
          </a:xfrm>
          <a:prstGeom prst="roundRect">
            <a:avLst>
              <a:gd name="adj" fmla="val 16667"/>
            </a:avLst>
          </a:prstGeom>
          <a:solidFill>
            <a:srgbClr val="9A3412">
              <a:alpha val="40000"/>
            </a:srgbClr>
          </a:solidFill>
          <a:ln/>
        </p:spPr>
      </p:sp>
      <p:sp>
        <p:nvSpPr>
          <p:cNvPr id="95" name="Text 64"/>
          <p:cNvSpPr/>
          <p:nvPr/>
        </p:nvSpPr>
        <p:spPr>
          <a:xfrm>
            <a:off x="2609834" y="2436019"/>
            <a:ext cx="61961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ED7A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风险识别</a:t>
            </a:r>
            <a:endParaRPr lang="en-US" sz="700" dirty="0"/>
          </a:p>
        </p:txBody>
      </p:sp>
      <p:pic>
        <p:nvPicPr>
          <p:cNvPr id="96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6250" y="2481024"/>
            <a:ext cx="75009" cy="81439"/>
          </a:xfrm>
          <a:prstGeom prst="rect">
            <a:avLst/>
          </a:prstGeom>
        </p:spPr>
      </p:pic>
      <p:sp>
        <p:nvSpPr>
          <p:cNvPr id="97" name="Text 65"/>
          <p:cNvSpPr/>
          <p:nvPr/>
        </p:nvSpPr>
        <p:spPr>
          <a:xfrm>
            <a:off x="7056596" y="2464594"/>
            <a:ext cx="166249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B923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典型用户：红杉、IDG等科技投资基金</a:t>
            </a:r>
            <a:endParaRPr lang="en-US" sz="700" dirty="0"/>
          </a:p>
        </p:txBody>
      </p:sp>
      <p:pic>
        <p:nvPicPr>
          <p:cNvPr id="98" name="Image 3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333" y="2893219"/>
            <a:ext cx="8286750" cy="1400175"/>
          </a:xfrm>
          <a:prstGeom prst="rect">
            <a:avLst/>
          </a:prstGeom>
        </p:spPr>
      </p:pic>
      <p:sp>
        <p:nvSpPr>
          <p:cNvPr id="99" name="Shape 66"/>
          <p:cNvSpPr/>
          <p:nvPr/>
        </p:nvSpPr>
        <p:spPr>
          <a:xfrm>
            <a:off x="584358" y="3064669"/>
            <a:ext cx="457200" cy="457200"/>
          </a:xfrm>
          <a:prstGeom prst="roundRect">
            <a:avLst>
              <a:gd name="adj" fmla="val 12500"/>
            </a:avLst>
          </a:prstGeom>
          <a:solidFill>
            <a:srgbClr val="4F46E5"/>
          </a:solidFill>
          <a:ln/>
        </p:spPr>
      </p:sp>
      <p:pic>
        <p:nvPicPr>
          <p:cNvPr id="100" name="Image 3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013" y="3196828"/>
            <a:ext cx="267891" cy="192881"/>
          </a:xfrm>
          <a:prstGeom prst="rect">
            <a:avLst/>
          </a:prstGeom>
        </p:spPr>
      </p:pic>
      <p:sp>
        <p:nvSpPr>
          <p:cNvPr id="101" name="Text 67"/>
          <p:cNvSpPr/>
          <p:nvPr/>
        </p:nvSpPr>
        <p:spPr>
          <a:xfrm>
            <a:off x="1213008" y="3064669"/>
            <a:ext cx="293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A5B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场景5：开源生态学术研究基础设施</a:t>
            </a:r>
            <a:endParaRPr lang="en-US" sz="1400" dirty="0"/>
          </a:p>
        </p:txBody>
      </p:sp>
      <p:sp>
        <p:nvSpPr>
          <p:cNvPr id="102" name="Shape 68"/>
          <p:cNvSpPr/>
          <p:nvPr/>
        </p:nvSpPr>
        <p:spPr>
          <a:xfrm>
            <a:off x="7970884" y="3086100"/>
            <a:ext cx="528749" cy="185738"/>
          </a:xfrm>
          <a:prstGeom prst="roundRect">
            <a:avLst>
              <a:gd name="adj" fmla="val 50000"/>
            </a:avLst>
          </a:prstGeom>
          <a:solidFill>
            <a:srgbClr val="6366F1">
              <a:alpha val="20000"/>
            </a:srgbClr>
          </a:solidFill>
          <a:ln w="12700">
            <a:solidFill>
              <a:srgbClr val="6366F1"/>
            </a:solidFill>
            <a:prstDash val="solid"/>
          </a:ln>
        </p:spPr>
      </p:sp>
      <p:sp>
        <p:nvSpPr>
          <p:cNvPr id="103" name="Text 69"/>
          <p:cNvSpPr/>
          <p:nvPr/>
        </p:nvSpPr>
        <p:spPr>
          <a:xfrm>
            <a:off x="7970884" y="3086100"/>
            <a:ext cx="748205" cy="185738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长期价值</a:t>
            </a:r>
            <a:endParaRPr lang="en-US" sz="700" dirty="0"/>
          </a:p>
        </p:txBody>
      </p:sp>
      <p:sp>
        <p:nvSpPr>
          <p:cNvPr id="104" name="Text 70"/>
          <p:cNvSpPr/>
          <p:nvPr/>
        </p:nvSpPr>
        <p:spPr>
          <a:xfrm>
            <a:off x="1370171" y="3378994"/>
            <a:ext cx="37719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C7D2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用户痛点</a:t>
            </a:r>
            <a:endParaRPr lang="en-US" sz="800" dirty="0"/>
          </a:p>
        </p:txBody>
      </p:sp>
      <p:pic>
        <p:nvPicPr>
          <p:cNvPr id="105" name="Image 3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3008" y="3396853"/>
            <a:ext cx="100013" cy="107156"/>
          </a:xfrm>
          <a:prstGeom prst="rect">
            <a:avLst/>
          </a:prstGeom>
        </p:spPr>
      </p:pic>
      <p:sp>
        <p:nvSpPr>
          <p:cNvPr id="106" name="Text 71"/>
          <p:cNvSpPr/>
          <p:nvPr/>
        </p:nvSpPr>
        <p:spPr>
          <a:xfrm>
            <a:off x="1213008" y="3579019"/>
            <a:ext cx="364617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研究开源生态演化需要大量数据采集和清洗工作，缺乏标准化的时序图数据基础设施</a:t>
            </a:r>
            <a:endParaRPr lang="en-US" sz="800" dirty="0"/>
          </a:p>
        </p:txBody>
      </p:sp>
      <p:sp>
        <p:nvSpPr>
          <p:cNvPr id="107" name="Text 72"/>
          <p:cNvSpPr/>
          <p:nvPr/>
        </p:nvSpPr>
        <p:spPr>
          <a:xfrm>
            <a:off x="5045630" y="3378994"/>
            <a:ext cx="37994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C7D2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OpenPulse解决方案</a:t>
            </a:r>
            <a:endParaRPr lang="en-US" sz="800" dirty="0"/>
          </a:p>
        </p:txBody>
      </p:sp>
      <p:pic>
        <p:nvPicPr>
          <p:cNvPr id="108" name="Image 3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3471" y="3396853"/>
            <a:ext cx="75009" cy="107156"/>
          </a:xfrm>
          <a:prstGeom prst="rect">
            <a:avLst/>
          </a:prstGeom>
        </p:spPr>
      </p:pic>
      <p:sp>
        <p:nvSpPr>
          <p:cNvPr id="109" name="Text 73"/>
          <p:cNvSpPr/>
          <p:nvPr/>
        </p:nvSpPr>
        <p:spPr>
          <a:xfrm>
            <a:off x="4913471" y="3579019"/>
            <a:ext cx="364617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提供API接口导出标准化时序图数据，支持批量项目对比研究，加速开源生态学术研究</a:t>
            </a:r>
            <a:endParaRPr lang="en-US" sz="800" dirty="0"/>
          </a:p>
        </p:txBody>
      </p:sp>
      <p:sp>
        <p:nvSpPr>
          <p:cNvPr id="110" name="Shape 74"/>
          <p:cNvSpPr/>
          <p:nvPr/>
        </p:nvSpPr>
        <p:spPr>
          <a:xfrm>
            <a:off x="1213008" y="3950494"/>
            <a:ext cx="560896" cy="171450"/>
          </a:xfrm>
          <a:prstGeom prst="roundRect">
            <a:avLst>
              <a:gd name="adj" fmla="val 16667"/>
            </a:avLst>
          </a:prstGeom>
          <a:solidFill>
            <a:srgbClr val="3730A3">
              <a:alpha val="40000"/>
            </a:srgbClr>
          </a:solidFill>
          <a:ln/>
        </p:spPr>
      </p:sp>
      <p:sp>
        <p:nvSpPr>
          <p:cNvPr id="111" name="Text 75"/>
          <p:cNvSpPr/>
          <p:nvPr/>
        </p:nvSpPr>
        <p:spPr>
          <a:xfrm>
            <a:off x="1373742" y="3950494"/>
            <a:ext cx="61961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C7D2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数据开放</a:t>
            </a:r>
            <a:endParaRPr lang="en-US" sz="700" dirty="0"/>
          </a:p>
        </p:txBody>
      </p:sp>
      <p:pic>
        <p:nvPicPr>
          <p:cNvPr id="112" name="Image 3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158" y="3995499"/>
            <a:ext cx="75009" cy="81439"/>
          </a:xfrm>
          <a:prstGeom prst="rect">
            <a:avLst/>
          </a:prstGeom>
        </p:spPr>
      </p:pic>
      <p:sp>
        <p:nvSpPr>
          <p:cNvPr id="113" name="Shape 76"/>
          <p:cNvSpPr/>
          <p:nvPr/>
        </p:nvSpPr>
        <p:spPr>
          <a:xfrm>
            <a:off x="1831054" y="3950494"/>
            <a:ext cx="646621" cy="171450"/>
          </a:xfrm>
          <a:prstGeom prst="roundRect">
            <a:avLst>
              <a:gd name="adj" fmla="val 16667"/>
            </a:avLst>
          </a:prstGeom>
          <a:solidFill>
            <a:srgbClr val="3730A3">
              <a:alpha val="40000"/>
            </a:srgbClr>
          </a:solidFill>
          <a:ln/>
        </p:spPr>
      </p:sp>
      <p:sp>
        <p:nvSpPr>
          <p:cNvPr id="114" name="Text 77"/>
          <p:cNvSpPr/>
          <p:nvPr/>
        </p:nvSpPr>
        <p:spPr>
          <a:xfrm>
            <a:off x="1991788" y="3950494"/>
            <a:ext cx="705343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C7D2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方法论验证</a:t>
            </a:r>
            <a:endParaRPr lang="en-US" sz="700" dirty="0"/>
          </a:p>
        </p:txBody>
      </p:sp>
      <p:pic>
        <p:nvPicPr>
          <p:cNvPr id="115" name="Image 3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8204" y="3995499"/>
            <a:ext cx="75009" cy="81439"/>
          </a:xfrm>
          <a:prstGeom prst="rect">
            <a:avLst/>
          </a:prstGeom>
        </p:spPr>
      </p:pic>
      <p:sp>
        <p:nvSpPr>
          <p:cNvPr id="116" name="Shape 78"/>
          <p:cNvSpPr/>
          <p:nvPr/>
        </p:nvSpPr>
        <p:spPr>
          <a:xfrm>
            <a:off x="2534825" y="3950494"/>
            <a:ext cx="560896" cy="171450"/>
          </a:xfrm>
          <a:prstGeom prst="roundRect">
            <a:avLst>
              <a:gd name="adj" fmla="val 16667"/>
            </a:avLst>
          </a:prstGeom>
          <a:solidFill>
            <a:srgbClr val="3730A3">
              <a:alpha val="40000"/>
            </a:srgbClr>
          </a:solidFill>
          <a:ln/>
        </p:spPr>
      </p:sp>
      <p:sp>
        <p:nvSpPr>
          <p:cNvPr id="117" name="Text 79"/>
          <p:cNvSpPr/>
          <p:nvPr/>
        </p:nvSpPr>
        <p:spPr>
          <a:xfrm>
            <a:off x="2695559" y="3950494"/>
            <a:ext cx="619618" cy="171450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C7D2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学术合作</a:t>
            </a:r>
            <a:endParaRPr lang="en-US" sz="700" dirty="0"/>
          </a:p>
        </p:txBody>
      </p:sp>
      <p:pic>
        <p:nvPicPr>
          <p:cNvPr id="118" name="Image 3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91975" y="3995499"/>
            <a:ext cx="75009" cy="81439"/>
          </a:xfrm>
          <a:prstGeom prst="rect">
            <a:avLst/>
          </a:prstGeom>
        </p:spPr>
      </p:pic>
      <p:sp>
        <p:nvSpPr>
          <p:cNvPr id="119" name="Text 80"/>
          <p:cNvSpPr/>
          <p:nvPr/>
        </p:nvSpPr>
        <p:spPr>
          <a:xfrm>
            <a:off x="6956471" y="3979069"/>
            <a:ext cx="176261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818CF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典型用户：华东师范、清华、复旦等高校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649771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0" cy="49022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428625" y="125016"/>
            <a:ext cx="149640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BBF2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Value &amp; Impact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1819870" y="139303"/>
            <a:ext cx="1340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预期价值与量化效果</a:t>
            </a:r>
            <a:endParaRPr lang="en-US" sz="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671513"/>
            <a:ext cx="8286750" cy="285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625" y="1014413"/>
            <a:ext cx="91154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从社会价值到商业价值的全方位评估</a:t>
            </a:r>
            <a:endParaRPr lang="en-US" sz="1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1357313"/>
            <a:ext cx="1943100" cy="13716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4635" y="1543050"/>
            <a:ext cx="17910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78%</a:t>
            </a:r>
            <a:endParaRPr lang="en-US" sz="2700" dirty="0"/>
          </a:p>
        </p:txBody>
      </p:sp>
      <p:sp>
        <p:nvSpPr>
          <p:cNvPr id="11" name="Text 5"/>
          <p:cNvSpPr/>
          <p:nvPr/>
        </p:nvSpPr>
        <p:spPr>
          <a:xfrm>
            <a:off x="504635" y="1943100"/>
            <a:ext cx="17910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项目失败率</a:t>
            </a:r>
            <a:endParaRPr lang="en-US" sz="800" dirty="0"/>
          </a:p>
        </p:txBody>
      </p:sp>
      <p:sp>
        <p:nvSpPr>
          <p:cNvPr id="12" name="Text 6"/>
          <p:cNvSpPr/>
          <p:nvPr/>
        </p:nvSpPr>
        <p:spPr>
          <a:xfrm>
            <a:off x="504635" y="2114550"/>
            <a:ext cx="17910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可降低至 </a:t>
            </a:r>
            <a:r>
              <a:rPr lang="en-US" sz="7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30%以下</a:t>
            </a:r>
            <a:endParaRPr lang="en-US" sz="700" dirty="0"/>
          </a:p>
        </p:txBody>
      </p:sp>
      <p:sp>
        <p:nvSpPr>
          <p:cNvPr id="13" name="Text 7"/>
          <p:cNvSpPr/>
          <p:nvPr/>
        </p:nvSpPr>
        <p:spPr>
          <a:xfrm>
            <a:off x="588645" y="2314575"/>
            <a:ext cx="1623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通过提前预警降低核心贡献者流失导致的项目失败</a:t>
            </a:r>
            <a:endParaRPr lang="en-US" sz="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175" y="1357313"/>
            <a:ext cx="1943100" cy="13716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619185" y="1543050"/>
            <a:ext cx="17910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C08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3-6月</a:t>
            </a:r>
            <a:endParaRPr lang="en-US" sz="2700" dirty="0"/>
          </a:p>
        </p:txBody>
      </p:sp>
      <p:sp>
        <p:nvSpPr>
          <p:cNvPr id="16" name="Text 9"/>
          <p:cNvSpPr/>
          <p:nvPr/>
        </p:nvSpPr>
        <p:spPr>
          <a:xfrm>
            <a:off x="2619185" y="1943100"/>
            <a:ext cx="17910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预警提前量</a:t>
            </a:r>
            <a:endParaRPr lang="en-US" sz="800" dirty="0"/>
          </a:p>
        </p:txBody>
      </p:sp>
      <p:sp>
        <p:nvSpPr>
          <p:cNvPr id="17" name="Text 10"/>
          <p:cNvSpPr/>
          <p:nvPr/>
        </p:nvSpPr>
        <p:spPr>
          <a:xfrm>
            <a:off x="2619185" y="2114550"/>
            <a:ext cx="17910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准确率目标 </a:t>
            </a:r>
            <a:r>
              <a:rPr lang="en-US" sz="7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&gt;80%</a:t>
            </a:r>
            <a:endParaRPr lang="en-US" sz="700" dirty="0"/>
          </a:p>
        </p:txBody>
      </p:sp>
      <p:sp>
        <p:nvSpPr>
          <p:cNvPr id="18" name="Text 11"/>
          <p:cNvSpPr/>
          <p:nvPr/>
        </p:nvSpPr>
        <p:spPr>
          <a:xfrm>
            <a:off x="2619185" y="2314575"/>
            <a:ext cx="17910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为社区争取充足的干预时间窗口</a:t>
            </a:r>
            <a:endParaRPr lang="en-US" sz="7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7725" y="1357313"/>
            <a:ext cx="1943100" cy="13716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733735" y="1543050"/>
            <a:ext cx="17910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60%</a:t>
            </a:r>
            <a:endParaRPr lang="en-US" sz="2700" dirty="0"/>
          </a:p>
        </p:txBody>
      </p:sp>
      <p:sp>
        <p:nvSpPr>
          <p:cNvPr id="21" name="Text 13"/>
          <p:cNvSpPr/>
          <p:nvPr/>
        </p:nvSpPr>
        <p:spPr>
          <a:xfrm>
            <a:off x="4733735" y="1943100"/>
            <a:ext cx="17910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决策效率提升</a:t>
            </a:r>
            <a:endParaRPr lang="en-US" sz="800" dirty="0"/>
          </a:p>
        </p:txBody>
      </p:sp>
      <p:sp>
        <p:nvSpPr>
          <p:cNvPr id="22" name="Text 14"/>
          <p:cNvSpPr/>
          <p:nvPr/>
        </p:nvSpPr>
        <p:spPr>
          <a:xfrm>
            <a:off x="4733735" y="2114550"/>
            <a:ext cx="17910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OSPO选型周期 </a:t>
            </a:r>
            <a:r>
              <a:rPr lang="en-US" sz="7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缩短一半</a:t>
            </a:r>
            <a:endParaRPr lang="en-US" sz="700" dirty="0"/>
          </a:p>
        </p:txBody>
      </p:sp>
      <p:sp>
        <p:nvSpPr>
          <p:cNvPr id="23" name="Text 15"/>
          <p:cNvSpPr/>
          <p:nvPr/>
        </p:nvSpPr>
        <p:spPr>
          <a:xfrm>
            <a:off x="4733735" y="2314575"/>
            <a:ext cx="17910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从人工评估2周缩短至自动化1周</a:t>
            </a:r>
            <a:endParaRPr lang="en-US" sz="70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2275" y="1357313"/>
            <a:ext cx="1943100" cy="13716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6848285" y="1543050"/>
            <a:ext cx="17910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FB923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10倍</a:t>
            </a:r>
            <a:endParaRPr lang="en-US" sz="2700" dirty="0"/>
          </a:p>
        </p:txBody>
      </p:sp>
      <p:sp>
        <p:nvSpPr>
          <p:cNvPr id="26" name="Text 17"/>
          <p:cNvSpPr/>
          <p:nvPr/>
        </p:nvSpPr>
        <p:spPr>
          <a:xfrm>
            <a:off x="6848285" y="1943100"/>
            <a:ext cx="17910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数据压缩率</a:t>
            </a:r>
            <a:endParaRPr lang="en-US" sz="800" dirty="0"/>
          </a:p>
        </p:txBody>
      </p:sp>
      <p:sp>
        <p:nvSpPr>
          <p:cNvPr id="27" name="Text 18"/>
          <p:cNvSpPr/>
          <p:nvPr/>
        </p:nvSpPr>
        <p:spPr>
          <a:xfrm>
            <a:off x="6848285" y="2114550"/>
            <a:ext cx="17910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FDBA7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IoTDB存储 </a:t>
            </a:r>
            <a:r>
              <a:rPr lang="en-US" sz="700" b="1" dirty="0">
                <a:solidFill>
                  <a:srgbClr val="FDBA7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成本节省</a:t>
            </a:r>
            <a:endParaRPr lang="en-US" sz="700" dirty="0"/>
          </a:p>
        </p:txBody>
      </p:sp>
      <p:sp>
        <p:nvSpPr>
          <p:cNvPr id="28" name="Text 19"/>
          <p:cNvSpPr/>
          <p:nvPr/>
        </p:nvSpPr>
        <p:spPr>
          <a:xfrm>
            <a:off x="6848285" y="2314575"/>
            <a:ext cx="179108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相比传统关系型数据库降低90%存储成本</a:t>
            </a:r>
            <a:endParaRPr lang="en-US" sz="700" dirty="0"/>
          </a:p>
        </p:txBody>
      </p:sp>
      <p:sp>
        <p:nvSpPr>
          <p:cNvPr id="29" name="Text 20"/>
          <p:cNvSpPr/>
          <p:nvPr/>
        </p:nvSpPr>
        <p:spPr>
          <a:xfrm>
            <a:off x="657225" y="2957513"/>
            <a:ext cx="88639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2D3E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社会价值维度</a:t>
            </a:r>
            <a:endParaRPr lang="en-US" sz="140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25" y="2993231"/>
            <a:ext cx="171450" cy="157163"/>
          </a:xfrm>
          <a:prstGeom prst="rect">
            <a:avLst/>
          </a:prstGeom>
        </p:spPr>
      </p:pic>
      <p:sp>
        <p:nvSpPr>
          <p:cNvPr id="31" name="Shape 21"/>
          <p:cNvSpPr/>
          <p:nvPr/>
        </p:nvSpPr>
        <p:spPr>
          <a:xfrm>
            <a:off x="428625" y="3300413"/>
            <a:ext cx="2647876" cy="1157288"/>
          </a:xfrm>
          <a:prstGeom prst="roundRect">
            <a:avLst>
              <a:gd name="adj" fmla="val 7407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32" name="Shape 22"/>
          <p:cNvSpPr/>
          <p:nvPr/>
        </p:nvSpPr>
        <p:spPr>
          <a:xfrm>
            <a:off x="578644" y="3450431"/>
            <a:ext cx="285750" cy="285750"/>
          </a:xfrm>
          <a:prstGeom prst="roundRect">
            <a:avLst>
              <a:gd name="adj" fmla="val 20000"/>
            </a:avLst>
          </a:prstGeom>
          <a:solidFill>
            <a:srgbClr val="2563EB"/>
          </a:solidFill>
          <a:ln/>
        </p:spPr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369" y="3532584"/>
            <a:ext cx="114300" cy="121444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950119" y="3507581"/>
            <a:ext cx="101966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开源可持续发展</a:t>
            </a:r>
            <a:endParaRPr lang="en-US" sz="900" dirty="0"/>
          </a:p>
        </p:txBody>
      </p:sp>
      <p:sp>
        <p:nvSpPr>
          <p:cNvPr id="35" name="Text 24"/>
          <p:cNvSpPr/>
          <p:nvPr/>
        </p:nvSpPr>
        <p:spPr>
          <a:xfrm>
            <a:off x="578644" y="3821906"/>
            <a:ext cx="240784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降低项目因人员流失导致的失败率，保护开源生态投资，推动关键基础设施项目健康发展</a:t>
            </a:r>
            <a:endParaRPr lang="en-US" sz="800" dirty="0"/>
          </a:p>
        </p:txBody>
      </p:sp>
      <p:sp>
        <p:nvSpPr>
          <p:cNvPr id="36" name="Text 25"/>
          <p:cNvSpPr/>
          <p:nvPr/>
        </p:nvSpPr>
        <p:spPr>
          <a:xfrm>
            <a:off x="578644" y="4193381"/>
            <a:ext cx="2582622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影响：全球数百万开发者依赖的开源项目</a:t>
            </a:r>
            <a:endParaRPr lang="en-US" sz="700" dirty="0"/>
          </a:p>
        </p:txBody>
      </p:sp>
      <p:sp>
        <p:nvSpPr>
          <p:cNvPr id="37" name="Shape 26"/>
          <p:cNvSpPr/>
          <p:nvPr/>
        </p:nvSpPr>
        <p:spPr>
          <a:xfrm>
            <a:off x="3247951" y="3300413"/>
            <a:ext cx="2647987" cy="1157288"/>
          </a:xfrm>
          <a:prstGeom prst="roundRect">
            <a:avLst>
              <a:gd name="adj" fmla="val 7407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38" name="Shape 27"/>
          <p:cNvSpPr/>
          <p:nvPr/>
        </p:nvSpPr>
        <p:spPr>
          <a:xfrm>
            <a:off x="3397969" y="3450431"/>
            <a:ext cx="285750" cy="285750"/>
          </a:xfrm>
          <a:prstGeom prst="roundRect">
            <a:avLst>
              <a:gd name="adj" fmla="val 20000"/>
            </a:avLst>
          </a:prstGeom>
          <a:solidFill>
            <a:srgbClr val="9333EA"/>
          </a:solidFill>
          <a:ln/>
        </p:spPr>
      </p:sp>
      <p:pic>
        <p:nvPicPr>
          <p:cNvPr id="3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0838" y="3536156"/>
            <a:ext cx="100013" cy="114300"/>
          </a:xfrm>
          <a:prstGeom prst="rect">
            <a:avLst/>
          </a:prstGeom>
        </p:spPr>
      </p:pic>
      <p:sp>
        <p:nvSpPr>
          <p:cNvPr id="40" name="Text 28"/>
          <p:cNvSpPr/>
          <p:nvPr/>
        </p:nvSpPr>
        <p:spPr>
          <a:xfrm>
            <a:off x="3769444" y="3507581"/>
            <a:ext cx="101966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开发者职业发展</a:t>
            </a:r>
            <a:endParaRPr lang="en-US" sz="900" dirty="0"/>
          </a:p>
        </p:txBody>
      </p:sp>
      <p:sp>
        <p:nvSpPr>
          <p:cNvPr id="41" name="Text 29"/>
          <p:cNvSpPr/>
          <p:nvPr/>
        </p:nvSpPr>
        <p:spPr>
          <a:xfrm>
            <a:off x="3397969" y="3821906"/>
            <a:ext cx="240795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通过影响力可视化激励持续贡献，帮助开发者建立个人品牌，提升开源贡献者的社会认可度</a:t>
            </a:r>
            <a:endParaRPr lang="en-US" sz="800" dirty="0"/>
          </a:p>
        </p:txBody>
      </p:sp>
      <p:sp>
        <p:nvSpPr>
          <p:cNvPr id="42" name="Text 30"/>
          <p:cNvSpPr/>
          <p:nvPr/>
        </p:nvSpPr>
        <p:spPr>
          <a:xfrm>
            <a:off x="3397969" y="4193381"/>
            <a:ext cx="258274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C08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影响：改善全球5000万+开发者生态</a:t>
            </a:r>
            <a:endParaRPr lang="en-US" sz="700" dirty="0"/>
          </a:p>
        </p:txBody>
      </p:sp>
      <p:sp>
        <p:nvSpPr>
          <p:cNvPr id="43" name="Shape 31"/>
          <p:cNvSpPr/>
          <p:nvPr/>
        </p:nvSpPr>
        <p:spPr>
          <a:xfrm>
            <a:off x="6067388" y="3300413"/>
            <a:ext cx="2647876" cy="1157288"/>
          </a:xfrm>
          <a:prstGeom prst="roundRect">
            <a:avLst>
              <a:gd name="adj" fmla="val 7407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44" name="Shape 32"/>
          <p:cNvSpPr/>
          <p:nvPr/>
        </p:nvSpPr>
        <p:spPr>
          <a:xfrm>
            <a:off x="6217407" y="3450431"/>
            <a:ext cx="285750" cy="285750"/>
          </a:xfrm>
          <a:prstGeom prst="roundRect">
            <a:avLst>
              <a:gd name="adj" fmla="val 20000"/>
            </a:avLst>
          </a:prstGeom>
          <a:solidFill>
            <a:srgbClr val="16A34A"/>
          </a:solidFill>
          <a:ln/>
        </p:spPr>
      </p:sp>
      <p:pic>
        <p:nvPicPr>
          <p:cNvPr id="4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8844" y="3539728"/>
            <a:ext cx="142875" cy="107156"/>
          </a:xfrm>
          <a:prstGeom prst="rect">
            <a:avLst/>
          </a:prstGeom>
        </p:spPr>
      </p:pic>
      <p:sp>
        <p:nvSpPr>
          <p:cNvPr id="46" name="Text 33"/>
          <p:cNvSpPr/>
          <p:nvPr/>
        </p:nvSpPr>
        <p:spPr>
          <a:xfrm>
            <a:off x="6588882" y="3507581"/>
            <a:ext cx="90536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学术研究推动</a:t>
            </a:r>
            <a:endParaRPr lang="en-US" sz="900" dirty="0"/>
          </a:p>
        </p:txBody>
      </p:sp>
      <p:sp>
        <p:nvSpPr>
          <p:cNvPr id="47" name="Text 34"/>
          <p:cNvSpPr/>
          <p:nvPr/>
        </p:nvSpPr>
        <p:spPr>
          <a:xfrm>
            <a:off x="6217407" y="3821906"/>
            <a:ext cx="240784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为开源生态研究提供标准化数据基础设施，推动"结构洞"等社会学理论在软件工程的应用创新</a:t>
            </a:r>
            <a:endParaRPr lang="en-US" sz="800" dirty="0"/>
          </a:p>
        </p:txBody>
      </p:sp>
      <p:sp>
        <p:nvSpPr>
          <p:cNvPr id="48" name="Text 35"/>
          <p:cNvSpPr/>
          <p:nvPr/>
        </p:nvSpPr>
        <p:spPr>
          <a:xfrm>
            <a:off x="6217407" y="4193381"/>
            <a:ext cx="2582622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影响：加速软件工程学科发展</a:t>
            </a:r>
            <a:endParaRPr lang="en-US" sz="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428625" y="125016"/>
            <a:ext cx="149640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BBF2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Value &amp; Impact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1819870" y="139303"/>
            <a:ext cx="13409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预期价值与量化效果</a:t>
            </a:r>
            <a:endParaRPr lang="en-US" sz="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671513"/>
            <a:ext cx="8286750" cy="285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625" y="1014413"/>
            <a:ext cx="91154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从社会价值到商业价值的全方位评估</a:t>
            </a:r>
            <a:endParaRPr lang="en-US" sz="1000" dirty="0"/>
          </a:p>
        </p:txBody>
      </p:sp>
      <p:sp>
        <p:nvSpPr>
          <p:cNvPr id="49" name="Text 36"/>
          <p:cNvSpPr/>
          <p:nvPr/>
        </p:nvSpPr>
        <p:spPr>
          <a:xfrm>
            <a:off x="512920" y="1367790"/>
            <a:ext cx="89346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BBF2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商业价值与推广路径</a:t>
            </a:r>
            <a:endParaRPr lang="en-US" sz="1400" dirty="0"/>
          </a:p>
        </p:txBody>
      </p:sp>
      <p:pic>
        <p:nvPicPr>
          <p:cNvPr id="50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4" y="1396365"/>
            <a:ext cx="107156" cy="171450"/>
          </a:xfrm>
          <a:prstGeom prst="rect">
            <a:avLst/>
          </a:prstGeom>
        </p:spPr>
      </p:pic>
      <p:pic>
        <p:nvPicPr>
          <p:cNvPr id="51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14" y="1710690"/>
            <a:ext cx="4057650" cy="2857500"/>
          </a:xfrm>
          <a:prstGeom prst="rect">
            <a:avLst/>
          </a:prstGeom>
        </p:spPr>
      </p:pic>
      <p:sp>
        <p:nvSpPr>
          <p:cNvPr id="52" name="Text 37"/>
          <p:cNvSpPr/>
          <p:nvPr/>
        </p:nvSpPr>
        <p:spPr>
          <a:xfrm>
            <a:off x="712945" y="1889284"/>
            <a:ext cx="386619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CD34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商业化路径</a:t>
            </a:r>
            <a:endParaRPr lang="en-US" sz="1000" dirty="0"/>
          </a:p>
        </p:txBody>
      </p:sp>
      <p:pic>
        <p:nvPicPr>
          <p:cNvPr id="53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08" y="1921431"/>
            <a:ext cx="128588" cy="135731"/>
          </a:xfrm>
          <a:prstGeom prst="rect">
            <a:avLst/>
          </a:prstGeom>
        </p:spPr>
      </p:pic>
      <p:sp>
        <p:nvSpPr>
          <p:cNvPr id="54" name="Shape 38"/>
          <p:cNvSpPr/>
          <p:nvPr/>
        </p:nvSpPr>
        <p:spPr>
          <a:xfrm>
            <a:off x="527208" y="2203609"/>
            <a:ext cx="171450" cy="171450"/>
          </a:xfrm>
          <a:prstGeom prst="roundRect">
            <a:avLst>
              <a:gd name="adj" fmla="val 16667"/>
            </a:avLst>
          </a:prstGeom>
          <a:solidFill>
            <a:srgbClr val="D97706"/>
          </a:solidFill>
          <a:ln/>
        </p:spPr>
      </p:sp>
      <p:sp>
        <p:nvSpPr>
          <p:cNvPr id="55" name="Text 39"/>
          <p:cNvSpPr/>
          <p:nvPr/>
        </p:nvSpPr>
        <p:spPr>
          <a:xfrm>
            <a:off x="522922" y="2203609"/>
            <a:ext cx="18002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700" dirty="0"/>
          </a:p>
        </p:txBody>
      </p:sp>
      <p:sp>
        <p:nvSpPr>
          <p:cNvPr id="56" name="Text 40"/>
          <p:cNvSpPr/>
          <p:nvPr/>
        </p:nvSpPr>
        <p:spPr>
          <a:xfrm>
            <a:off x="784383" y="2203609"/>
            <a:ext cx="159864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DE6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SaaS订阅模式</a:t>
            </a:r>
            <a:endParaRPr lang="en-US" sz="800" dirty="0"/>
          </a:p>
        </p:txBody>
      </p:sp>
      <p:sp>
        <p:nvSpPr>
          <p:cNvPr id="57" name="Text 41"/>
          <p:cNvSpPr/>
          <p:nvPr/>
        </p:nvSpPr>
        <p:spPr>
          <a:xfrm>
            <a:off x="784383" y="2346484"/>
            <a:ext cx="159864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企业版：¥10万/年，支持私有化部署</a:t>
            </a:r>
            <a:endParaRPr lang="en-US" sz="700" dirty="0"/>
          </a:p>
        </p:txBody>
      </p:sp>
      <p:sp>
        <p:nvSpPr>
          <p:cNvPr id="58" name="Shape 42"/>
          <p:cNvSpPr/>
          <p:nvPr/>
        </p:nvSpPr>
        <p:spPr>
          <a:xfrm>
            <a:off x="527208" y="2546509"/>
            <a:ext cx="171450" cy="171450"/>
          </a:xfrm>
          <a:prstGeom prst="roundRect">
            <a:avLst>
              <a:gd name="adj" fmla="val 16667"/>
            </a:avLst>
          </a:prstGeom>
          <a:solidFill>
            <a:srgbClr val="D97706"/>
          </a:solidFill>
          <a:ln/>
        </p:spPr>
      </p:sp>
      <p:sp>
        <p:nvSpPr>
          <p:cNvPr id="59" name="Text 43"/>
          <p:cNvSpPr/>
          <p:nvPr/>
        </p:nvSpPr>
        <p:spPr>
          <a:xfrm>
            <a:off x="522922" y="2546509"/>
            <a:ext cx="18002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700" dirty="0"/>
          </a:p>
        </p:txBody>
      </p:sp>
      <p:sp>
        <p:nvSpPr>
          <p:cNvPr id="60" name="Text 44"/>
          <p:cNvSpPr/>
          <p:nvPr/>
        </p:nvSpPr>
        <p:spPr>
          <a:xfrm>
            <a:off x="784383" y="2546509"/>
            <a:ext cx="159116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DE6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API接口服务</a:t>
            </a:r>
            <a:endParaRPr lang="en-US" sz="800" dirty="0"/>
          </a:p>
        </p:txBody>
      </p:sp>
      <p:sp>
        <p:nvSpPr>
          <p:cNvPr id="61" name="Text 45"/>
          <p:cNvSpPr/>
          <p:nvPr/>
        </p:nvSpPr>
        <p:spPr>
          <a:xfrm>
            <a:off x="784383" y="2689384"/>
            <a:ext cx="159116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按调用次数计费，集成到第三方平台</a:t>
            </a:r>
            <a:endParaRPr lang="en-US" sz="700" dirty="0"/>
          </a:p>
        </p:txBody>
      </p:sp>
      <p:sp>
        <p:nvSpPr>
          <p:cNvPr id="62" name="Shape 46"/>
          <p:cNvSpPr/>
          <p:nvPr/>
        </p:nvSpPr>
        <p:spPr>
          <a:xfrm>
            <a:off x="527208" y="2889409"/>
            <a:ext cx="171450" cy="171450"/>
          </a:xfrm>
          <a:prstGeom prst="roundRect">
            <a:avLst>
              <a:gd name="adj" fmla="val 16667"/>
            </a:avLst>
          </a:prstGeom>
          <a:solidFill>
            <a:srgbClr val="D97706"/>
          </a:solidFill>
          <a:ln/>
        </p:spPr>
      </p:sp>
      <p:sp>
        <p:nvSpPr>
          <p:cNvPr id="63" name="Text 47"/>
          <p:cNvSpPr/>
          <p:nvPr/>
        </p:nvSpPr>
        <p:spPr>
          <a:xfrm>
            <a:off x="522922" y="2889409"/>
            <a:ext cx="18002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700" dirty="0"/>
          </a:p>
        </p:txBody>
      </p:sp>
      <p:sp>
        <p:nvSpPr>
          <p:cNvPr id="64" name="Text 48"/>
          <p:cNvSpPr/>
          <p:nvPr/>
        </p:nvSpPr>
        <p:spPr>
          <a:xfrm>
            <a:off x="784383" y="2889409"/>
            <a:ext cx="162298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DE6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定制化咨询</a:t>
            </a:r>
            <a:endParaRPr lang="en-US" sz="800" dirty="0"/>
          </a:p>
        </p:txBody>
      </p:sp>
      <p:sp>
        <p:nvSpPr>
          <p:cNvPr id="65" name="Text 49"/>
          <p:cNvSpPr/>
          <p:nvPr/>
        </p:nvSpPr>
        <p:spPr>
          <a:xfrm>
            <a:off x="784383" y="3032284"/>
            <a:ext cx="162298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为大型企业/基金会提供专项咨询服务</a:t>
            </a:r>
            <a:endParaRPr lang="en-US" sz="700" dirty="0"/>
          </a:p>
        </p:txBody>
      </p:sp>
      <p:sp>
        <p:nvSpPr>
          <p:cNvPr id="66" name="Shape 50"/>
          <p:cNvSpPr/>
          <p:nvPr/>
        </p:nvSpPr>
        <p:spPr>
          <a:xfrm>
            <a:off x="527208" y="3232309"/>
            <a:ext cx="171450" cy="171450"/>
          </a:xfrm>
          <a:prstGeom prst="roundRect">
            <a:avLst>
              <a:gd name="adj" fmla="val 16667"/>
            </a:avLst>
          </a:prstGeom>
          <a:solidFill>
            <a:srgbClr val="D97706"/>
          </a:solidFill>
          <a:ln/>
        </p:spPr>
      </p:sp>
      <p:sp>
        <p:nvSpPr>
          <p:cNvPr id="67" name="Text 51"/>
          <p:cNvSpPr/>
          <p:nvPr/>
        </p:nvSpPr>
        <p:spPr>
          <a:xfrm>
            <a:off x="522922" y="3232309"/>
            <a:ext cx="18002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700" dirty="0"/>
          </a:p>
        </p:txBody>
      </p:sp>
      <p:sp>
        <p:nvSpPr>
          <p:cNvPr id="68" name="Text 52"/>
          <p:cNvSpPr/>
          <p:nvPr/>
        </p:nvSpPr>
        <p:spPr>
          <a:xfrm>
            <a:off x="784383" y="3232309"/>
            <a:ext cx="159116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DE6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开源社区版</a:t>
            </a:r>
            <a:endParaRPr lang="en-US" sz="800" dirty="0"/>
          </a:p>
        </p:txBody>
      </p:sp>
      <p:sp>
        <p:nvSpPr>
          <p:cNvPr id="69" name="Text 53"/>
          <p:cNvSpPr/>
          <p:nvPr/>
        </p:nvSpPr>
        <p:spPr>
          <a:xfrm>
            <a:off x="784383" y="3375184"/>
            <a:ext cx="159116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基础功能免费，建立用户基础和品牌</a:t>
            </a:r>
            <a:endParaRPr lang="en-US" sz="700" dirty="0"/>
          </a:p>
        </p:txBody>
      </p:sp>
      <p:pic>
        <p:nvPicPr>
          <p:cNvPr id="70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7714" y="1710690"/>
            <a:ext cx="4057650" cy="2857500"/>
          </a:xfrm>
          <a:prstGeom prst="rect">
            <a:avLst/>
          </a:prstGeom>
        </p:spPr>
      </p:pic>
      <p:sp>
        <p:nvSpPr>
          <p:cNvPr id="71" name="Text 54"/>
          <p:cNvSpPr/>
          <p:nvPr/>
        </p:nvSpPr>
        <p:spPr>
          <a:xfrm>
            <a:off x="4958119" y="1889284"/>
            <a:ext cx="384851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目标市场规模</a:t>
            </a:r>
            <a:endParaRPr lang="en-US" sz="1000" dirty="0"/>
          </a:p>
        </p:txBody>
      </p:sp>
      <p:pic>
        <p:nvPicPr>
          <p:cNvPr id="72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6308" y="1921431"/>
            <a:ext cx="144661" cy="135731"/>
          </a:xfrm>
          <a:prstGeom prst="rect">
            <a:avLst/>
          </a:prstGeom>
        </p:spPr>
      </p:pic>
      <p:sp>
        <p:nvSpPr>
          <p:cNvPr id="73" name="Shape 55"/>
          <p:cNvSpPr/>
          <p:nvPr/>
        </p:nvSpPr>
        <p:spPr>
          <a:xfrm>
            <a:off x="4756308" y="2203609"/>
            <a:ext cx="3700463" cy="471488"/>
          </a:xfrm>
          <a:prstGeom prst="roundRect">
            <a:avLst>
              <a:gd name="adj" fmla="val 6061"/>
            </a:avLst>
          </a:prstGeom>
          <a:solidFill>
            <a:srgbClr val="052E16">
              <a:alpha val="50000"/>
            </a:srgbClr>
          </a:solidFill>
          <a:ln w="12700">
            <a:solidFill>
              <a:srgbClr val="22C55E">
                <a:alpha val="20000"/>
              </a:srgbClr>
            </a:solidFill>
            <a:prstDash val="solid"/>
          </a:ln>
        </p:spPr>
      </p:sp>
      <p:sp>
        <p:nvSpPr>
          <p:cNvPr id="74" name="Text 56"/>
          <p:cNvSpPr/>
          <p:nvPr/>
        </p:nvSpPr>
        <p:spPr>
          <a:xfrm>
            <a:off x="4849177" y="2296478"/>
            <a:ext cx="89454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企业OSPO市场</a:t>
            </a:r>
            <a:endParaRPr lang="en-US" sz="800" dirty="0"/>
          </a:p>
        </p:txBody>
      </p:sp>
      <p:sp>
        <p:nvSpPr>
          <p:cNvPr id="75" name="Text 57"/>
          <p:cNvSpPr/>
          <p:nvPr/>
        </p:nvSpPr>
        <p:spPr>
          <a:xfrm>
            <a:off x="7959275" y="2296478"/>
            <a:ext cx="62408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32%增长</a:t>
            </a:r>
            <a:endParaRPr lang="en-US" sz="800" dirty="0"/>
          </a:p>
        </p:txBody>
      </p:sp>
      <p:sp>
        <p:nvSpPr>
          <p:cNvPr id="76" name="Text 58"/>
          <p:cNvSpPr/>
          <p:nvPr/>
        </p:nvSpPr>
        <p:spPr>
          <a:xfrm>
            <a:off x="4849177" y="2467928"/>
            <a:ext cx="386619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全球2025年正式OSPO占比回升至32%，中国企业OSPO建设加速</a:t>
            </a:r>
            <a:endParaRPr lang="en-US" sz="700" dirty="0"/>
          </a:p>
        </p:txBody>
      </p:sp>
      <p:sp>
        <p:nvSpPr>
          <p:cNvPr id="77" name="Shape 59"/>
          <p:cNvSpPr/>
          <p:nvPr/>
        </p:nvSpPr>
        <p:spPr>
          <a:xfrm>
            <a:off x="4756308" y="2760821"/>
            <a:ext cx="3700463" cy="471488"/>
          </a:xfrm>
          <a:prstGeom prst="roundRect">
            <a:avLst>
              <a:gd name="adj" fmla="val 6061"/>
            </a:avLst>
          </a:prstGeom>
          <a:solidFill>
            <a:srgbClr val="052E16">
              <a:alpha val="50000"/>
            </a:srgbClr>
          </a:solidFill>
          <a:ln w="12700">
            <a:solidFill>
              <a:srgbClr val="22C55E">
                <a:alpha val="20000"/>
              </a:srgbClr>
            </a:solidFill>
            <a:prstDash val="solid"/>
          </a:ln>
        </p:spPr>
      </p:sp>
      <p:sp>
        <p:nvSpPr>
          <p:cNvPr id="78" name="Text 60"/>
          <p:cNvSpPr/>
          <p:nvPr/>
        </p:nvSpPr>
        <p:spPr>
          <a:xfrm>
            <a:off x="4849177" y="2853690"/>
            <a:ext cx="7195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开源基金会</a:t>
            </a:r>
            <a:endParaRPr lang="en-US" sz="800" dirty="0"/>
          </a:p>
        </p:txBody>
      </p:sp>
      <p:sp>
        <p:nvSpPr>
          <p:cNvPr id="79" name="Text 61"/>
          <p:cNvSpPr/>
          <p:nvPr/>
        </p:nvSpPr>
        <p:spPr>
          <a:xfrm>
            <a:off x="8134967" y="2853690"/>
            <a:ext cx="4483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100+</a:t>
            </a:r>
            <a:endParaRPr lang="en-US" sz="800" dirty="0"/>
          </a:p>
        </p:txBody>
      </p:sp>
      <p:sp>
        <p:nvSpPr>
          <p:cNvPr id="80" name="Text 62"/>
          <p:cNvSpPr/>
          <p:nvPr/>
        </p:nvSpPr>
        <p:spPr>
          <a:xfrm>
            <a:off x="4849177" y="3025140"/>
            <a:ext cx="386619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全球主流开源基金会均有项目健康管理需求</a:t>
            </a:r>
            <a:endParaRPr lang="en-US" sz="700" dirty="0"/>
          </a:p>
        </p:txBody>
      </p:sp>
      <p:sp>
        <p:nvSpPr>
          <p:cNvPr id="81" name="Shape 63"/>
          <p:cNvSpPr/>
          <p:nvPr/>
        </p:nvSpPr>
        <p:spPr>
          <a:xfrm>
            <a:off x="4756308" y="3318034"/>
            <a:ext cx="3700463" cy="471488"/>
          </a:xfrm>
          <a:prstGeom prst="roundRect">
            <a:avLst>
              <a:gd name="adj" fmla="val 6061"/>
            </a:avLst>
          </a:prstGeom>
          <a:solidFill>
            <a:srgbClr val="052E16">
              <a:alpha val="50000"/>
            </a:srgbClr>
          </a:solidFill>
          <a:ln w="12700">
            <a:solidFill>
              <a:srgbClr val="22C55E">
                <a:alpha val="20000"/>
              </a:srgbClr>
            </a:solidFill>
            <a:prstDash val="solid"/>
          </a:ln>
        </p:spPr>
      </p:sp>
      <p:sp>
        <p:nvSpPr>
          <p:cNvPr id="82" name="Text 64"/>
          <p:cNvSpPr/>
          <p:nvPr/>
        </p:nvSpPr>
        <p:spPr>
          <a:xfrm>
            <a:off x="4849177" y="3410903"/>
            <a:ext cx="81953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BBF7D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技术投资机构</a:t>
            </a:r>
            <a:endParaRPr lang="en-US" sz="800" dirty="0"/>
          </a:p>
        </p:txBody>
      </p:sp>
      <p:sp>
        <p:nvSpPr>
          <p:cNvPr id="83" name="Text 65"/>
          <p:cNvSpPr/>
          <p:nvPr/>
        </p:nvSpPr>
        <p:spPr>
          <a:xfrm>
            <a:off x="8063864" y="3410903"/>
            <a:ext cx="51949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千亿级</a:t>
            </a:r>
            <a:endParaRPr lang="en-US" sz="800" dirty="0"/>
          </a:p>
        </p:txBody>
      </p:sp>
      <p:sp>
        <p:nvSpPr>
          <p:cNvPr id="84" name="Text 66"/>
          <p:cNvSpPr/>
          <p:nvPr/>
        </p:nvSpPr>
        <p:spPr>
          <a:xfrm>
            <a:off x="4849177" y="3582353"/>
            <a:ext cx="386619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科技投资市场对开源项目量化评估工具需求旺盛</a:t>
            </a:r>
            <a:endParaRPr lang="en-US" sz="700" dirty="0"/>
          </a:p>
        </p:txBody>
      </p:sp>
      <p:sp>
        <p:nvSpPr>
          <p:cNvPr id="85" name="Text 67"/>
          <p:cNvSpPr/>
          <p:nvPr/>
        </p:nvSpPr>
        <p:spPr>
          <a:xfrm>
            <a:off x="4571285" y="3875246"/>
            <a:ext cx="40705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预计3年用户规模</a:t>
            </a:r>
            <a:endParaRPr lang="en-US" sz="1400" dirty="0"/>
          </a:p>
        </p:txBody>
      </p:sp>
      <p:sp>
        <p:nvSpPr>
          <p:cNvPr id="86" name="Text 68"/>
          <p:cNvSpPr/>
          <p:nvPr/>
        </p:nvSpPr>
        <p:spPr>
          <a:xfrm>
            <a:off x="4571285" y="4132421"/>
            <a:ext cx="407050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7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500+ 企业客户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0623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21715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86688" y="450055"/>
            <a:ext cx="4286250" cy="4286250"/>
          </a:xfrm>
          <a:prstGeom prst="roundRect">
            <a:avLst>
              <a:gd name="adj" fmla="val 50000"/>
            </a:avLst>
          </a:prstGeom>
          <a:solidFill>
            <a:srgbClr val="3B82F6">
              <a:alpha val="2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3191452" y="456406"/>
            <a:ext cx="4286250" cy="4286250"/>
          </a:xfrm>
          <a:prstGeom prst="roundRect">
            <a:avLst>
              <a:gd name="adj" fmla="val 50000"/>
            </a:avLst>
          </a:prstGeom>
          <a:solidFill>
            <a:srgbClr val="A855F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28625" y="125016"/>
            <a:ext cx="125150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Conclusion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1574974" y="139303"/>
            <a:ext cx="8837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总结与展望</a:t>
            </a:r>
            <a:endParaRPr lang="en-US" sz="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8" y="564473"/>
            <a:ext cx="8286750" cy="21431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464581" y="811128"/>
            <a:ext cx="481801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700" b="1" dirty="0">
                <a:solidFill>
                  <a:srgbClr val="67E8F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核心价值总结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762" y="821648"/>
            <a:ext cx="241102" cy="228600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888" y="1235985"/>
            <a:ext cx="571500" cy="571500"/>
          </a:xfrm>
          <a:prstGeom prst="rect">
            <a:avLst/>
          </a:prstGeom>
          <a:effectLst>
            <a:outerShdw blurRad="190500" dist="127000" dir="5400000" algn="bl" rotWithShape="0">
              <a:srgbClr val="3B82F6">
                <a:alpha val="50000"/>
              </a:srgbClr>
            </a:outerShdw>
          </a:effectLst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977" y="1403863"/>
            <a:ext cx="289322" cy="23574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23324" y="1921785"/>
            <a:ext cx="27346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从"看不见"到"可预见"</a:t>
            </a:r>
            <a:endParaRPr lang="en-US" sz="1100" dirty="0"/>
          </a:p>
        </p:txBody>
      </p:sp>
      <p:sp>
        <p:nvSpPr>
          <p:cNvPr id="17" name="Text 9"/>
          <p:cNvSpPr/>
          <p:nvPr/>
        </p:nvSpPr>
        <p:spPr>
          <a:xfrm>
            <a:off x="617622" y="2178960"/>
            <a:ext cx="254603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提前3-6个月预警关键贡献者流失，将项目失败率从78%降低至30%以下</a:t>
            </a:r>
            <a:endParaRPr lang="en-US" sz="8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2363" y="1235985"/>
            <a:ext cx="571500" cy="571500"/>
          </a:xfrm>
          <a:prstGeom prst="rect">
            <a:avLst/>
          </a:prstGeom>
          <a:effectLst>
            <a:outerShdw blurRad="190500" dist="127000" dir="5400000" algn="bl" rotWithShape="0">
              <a:srgbClr val="A855F7">
                <a:alpha val="50000"/>
              </a:srgbClr>
            </a:outerShdw>
          </a:effectLst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7379" y="1389576"/>
            <a:ext cx="321469" cy="26431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3180799" y="1921785"/>
            <a:ext cx="27346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从"静态"到"动态"</a:t>
            </a:r>
            <a:endParaRPr lang="en-US" sz="1100" dirty="0"/>
          </a:p>
        </p:txBody>
      </p:sp>
      <p:sp>
        <p:nvSpPr>
          <p:cNvPr id="21" name="Text 11"/>
          <p:cNvSpPr/>
          <p:nvPr/>
        </p:nvSpPr>
        <p:spPr>
          <a:xfrm>
            <a:off x="3275097" y="2178960"/>
            <a:ext cx="254603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时序图融合分析，捕捉社区协作网络的演化规律和结构洞风险</a:t>
            </a:r>
            <a:endParaRPr lang="en-US" sz="80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9838" y="1235985"/>
            <a:ext cx="571500" cy="571500"/>
          </a:xfrm>
          <a:prstGeom prst="rect">
            <a:avLst/>
          </a:prstGeom>
          <a:effectLst>
            <a:outerShdw blurRad="190500" dist="127000" dir="5400000" algn="bl" rotWithShape="0">
              <a:srgbClr val="22C55E">
                <a:alpha val="50000"/>
              </a:srgbClr>
            </a:outerShdw>
          </a:effectLst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4854" y="1396719"/>
            <a:ext cx="321469" cy="250031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5838274" y="1921785"/>
            <a:ext cx="27346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从"数据"到"决策"</a:t>
            </a:r>
            <a:endParaRPr lang="en-US" sz="1100" dirty="0"/>
          </a:p>
        </p:txBody>
      </p:sp>
      <p:sp>
        <p:nvSpPr>
          <p:cNvPr id="25" name="Text 13"/>
          <p:cNvSpPr/>
          <p:nvPr/>
        </p:nvSpPr>
        <p:spPr>
          <a:xfrm>
            <a:off x="5932572" y="2178960"/>
            <a:ext cx="254603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为OSPO、基金会、投资机构提供可执行的风险评估与干预建议</a:t>
            </a:r>
            <a:endParaRPr lang="en-US" sz="800" dirty="0"/>
          </a:p>
        </p:txBody>
      </p:sp>
      <p:sp>
        <p:nvSpPr>
          <p:cNvPr id="26" name="Shape 14"/>
          <p:cNvSpPr/>
          <p:nvPr/>
        </p:nvSpPr>
        <p:spPr>
          <a:xfrm>
            <a:off x="428625" y="2830352"/>
            <a:ext cx="4057650" cy="1957388"/>
          </a:xfrm>
          <a:prstGeom prst="roundRect">
            <a:avLst>
              <a:gd name="adj" fmla="val 4380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27" name="Text 15"/>
          <p:cNvSpPr/>
          <p:nvPr/>
        </p:nvSpPr>
        <p:spPr>
          <a:xfrm>
            <a:off x="807244" y="3008945"/>
            <a:ext cx="38504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A5B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技术创新优势</a:t>
            </a:r>
            <a:endParaRPr lang="en-US" sz="1100" dirty="0"/>
          </a:p>
        </p:txBody>
      </p:sp>
      <p:pic>
        <p:nvPicPr>
          <p:cNvPr id="28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219" y="3033948"/>
            <a:ext cx="142875" cy="150019"/>
          </a:xfrm>
          <a:prstGeom prst="rect">
            <a:avLst/>
          </a:prstGeom>
        </p:spPr>
      </p:pic>
      <p:pic>
        <p:nvPicPr>
          <p:cNvPr id="29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219" y="3348273"/>
            <a:ext cx="100013" cy="107156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792956" y="3323270"/>
            <a:ext cx="111956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首创时序图融合算法</a:t>
            </a:r>
            <a:endParaRPr lang="en-US" sz="800" dirty="0"/>
          </a:p>
        </p:txBody>
      </p:sp>
      <p:sp>
        <p:nvSpPr>
          <p:cNvPr id="31" name="Text 17"/>
          <p:cNvSpPr/>
          <p:nvPr/>
        </p:nvSpPr>
        <p:spPr>
          <a:xfrm>
            <a:off x="792956" y="3466145"/>
            <a:ext cx="218901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将协作网络拓扑与时序分析结合，预测误差降低23%</a:t>
            </a:r>
            <a:endParaRPr lang="en-US" sz="700" dirty="0"/>
          </a:p>
        </p:txBody>
      </p:sp>
      <p:pic>
        <p:nvPicPr>
          <p:cNvPr id="32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219" y="3691173"/>
            <a:ext cx="100013" cy="107156"/>
          </a:xfrm>
          <a:prstGeom prst="rect">
            <a:avLst/>
          </a:prstGeom>
        </p:spPr>
      </p:pic>
      <p:sp>
        <p:nvSpPr>
          <p:cNvPr id="33" name="Text 18"/>
          <p:cNvSpPr/>
          <p:nvPr/>
        </p:nvSpPr>
        <p:spPr>
          <a:xfrm>
            <a:off x="792956" y="3666170"/>
            <a:ext cx="1019556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深度集成四大工具</a:t>
            </a:r>
            <a:endParaRPr lang="en-US" sz="800" dirty="0"/>
          </a:p>
        </p:txBody>
      </p:sp>
      <p:sp>
        <p:nvSpPr>
          <p:cNvPr id="34" name="Text 19"/>
          <p:cNvSpPr/>
          <p:nvPr/>
        </p:nvSpPr>
        <p:spPr>
          <a:xfrm>
            <a:off x="792956" y="3809045"/>
            <a:ext cx="239037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OpenDigger + IoTDB + EasyGraph + DataEase技术闭环</a:t>
            </a:r>
            <a:endParaRPr lang="en-US" sz="700" dirty="0"/>
          </a:p>
        </p:txBody>
      </p:sp>
      <p:pic>
        <p:nvPicPr>
          <p:cNvPr id="3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219" y="4034073"/>
            <a:ext cx="100013" cy="107156"/>
          </a:xfrm>
          <a:prstGeom prst="rect">
            <a:avLst/>
          </a:prstGeom>
        </p:spPr>
      </p:pic>
      <p:sp>
        <p:nvSpPr>
          <p:cNvPr id="36" name="Text 20"/>
          <p:cNvSpPr/>
          <p:nvPr/>
        </p:nvSpPr>
        <p:spPr>
          <a:xfrm>
            <a:off x="792956" y="4009070"/>
            <a:ext cx="111956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结构洞理论首次应用</a:t>
            </a:r>
            <a:endParaRPr lang="en-US" sz="800" dirty="0"/>
          </a:p>
        </p:txBody>
      </p:sp>
      <p:sp>
        <p:nvSpPr>
          <p:cNvPr id="37" name="Text 21"/>
          <p:cNvSpPr/>
          <p:nvPr/>
        </p:nvSpPr>
        <p:spPr>
          <a:xfrm>
            <a:off x="792956" y="4151945"/>
            <a:ext cx="175793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量化Bus Factor风险，识别社区单点故障</a:t>
            </a:r>
            <a:endParaRPr lang="en-US" sz="700" dirty="0"/>
          </a:p>
        </p:txBody>
      </p:sp>
      <p:pic>
        <p:nvPicPr>
          <p:cNvPr id="38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219" y="4376973"/>
            <a:ext cx="100013" cy="107156"/>
          </a:xfrm>
          <a:prstGeom prst="rect">
            <a:avLst/>
          </a:prstGeom>
        </p:spPr>
      </p:pic>
      <p:sp>
        <p:nvSpPr>
          <p:cNvPr id="39" name="Text 22"/>
          <p:cNvSpPr/>
          <p:nvPr/>
        </p:nvSpPr>
        <p:spPr>
          <a:xfrm>
            <a:off x="792956" y="4351970"/>
            <a:ext cx="1019556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亿级时序数据处理</a:t>
            </a:r>
            <a:endParaRPr lang="en-US" sz="800" dirty="0"/>
          </a:p>
        </p:txBody>
      </p:sp>
      <p:sp>
        <p:nvSpPr>
          <p:cNvPr id="40" name="Text 23"/>
          <p:cNvSpPr/>
          <p:nvPr/>
        </p:nvSpPr>
        <p:spPr>
          <a:xfrm>
            <a:off x="792956" y="4494845"/>
            <a:ext cx="21046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10倍压缩率，500ms查询响应，10万+节点图计算</a:t>
            </a:r>
            <a:endParaRPr lang="en-US" sz="700" dirty="0"/>
          </a:p>
        </p:txBody>
      </p:sp>
      <p:sp>
        <p:nvSpPr>
          <p:cNvPr id="41" name="Shape 24"/>
          <p:cNvSpPr/>
          <p:nvPr/>
        </p:nvSpPr>
        <p:spPr>
          <a:xfrm>
            <a:off x="4657725" y="2830352"/>
            <a:ext cx="4057650" cy="1957388"/>
          </a:xfrm>
          <a:prstGeom prst="roundRect">
            <a:avLst>
              <a:gd name="adj" fmla="val 4380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42" name="Text 25"/>
          <p:cNvSpPr/>
          <p:nvPr/>
        </p:nvSpPr>
        <p:spPr>
          <a:xfrm>
            <a:off x="5054203" y="3008945"/>
            <a:ext cx="38308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CD34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市场竞争优势</a:t>
            </a:r>
            <a:endParaRPr lang="en-US" sz="1100" dirty="0"/>
          </a:p>
        </p:txBody>
      </p:sp>
      <p:pic>
        <p:nvPicPr>
          <p:cNvPr id="43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6319" y="3033948"/>
            <a:ext cx="160734" cy="150019"/>
          </a:xfrm>
          <a:prstGeom prst="rect">
            <a:avLst/>
          </a:prstGeom>
        </p:spPr>
      </p:pic>
      <p:pic>
        <p:nvPicPr>
          <p:cNvPr id="44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36319" y="3348273"/>
            <a:ext cx="100013" cy="107156"/>
          </a:xfrm>
          <a:prstGeom prst="rect">
            <a:avLst/>
          </a:prstGeom>
        </p:spPr>
      </p:pic>
      <p:sp>
        <p:nvSpPr>
          <p:cNvPr id="45" name="Text 26"/>
          <p:cNvSpPr/>
          <p:nvPr/>
        </p:nvSpPr>
        <p:spPr>
          <a:xfrm>
            <a:off x="5022056" y="3323270"/>
            <a:ext cx="111956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市场唯一的预测能力</a:t>
            </a:r>
            <a:endParaRPr lang="en-US" sz="800" dirty="0"/>
          </a:p>
        </p:txBody>
      </p:sp>
      <p:sp>
        <p:nvSpPr>
          <p:cNvPr id="46" name="Text 27"/>
          <p:cNvSpPr/>
          <p:nvPr/>
        </p:nvSpPr>
        <p:spPr>
          <a:xfrm>
            <a:off x="5022056" y="3466145"/>
            <a:ext cx="228567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现有方案均为后视镜式分析，OpenPulse是前瞻性预警</a:t>
            </a:r>
            <a:endParaRPr lang="en-US" sz="700" dirty="0"/>
          </a:p>
        </p:txBody>
      </p:sp>
      <p:pic>
        <p:nvPicPr>
          <p:cNvPr id="47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36319" y="3691173"/>
            <a:ext cx="100013" cy="107156"/>
          </a:xfrm>
          <a:prstGeom prst="rect">
            <a:avLst/>
          </a:prstGeom>
        </p:spPr>
      </p:pic>
      <p:sp>
        <p:nvSpPr>
          <p:cNvPr id="48" name="Text 28"/>
          <p:cNvSpPr/>
          <p:nvPr/>
        </p:nvSpPr>
        <p:spPr>
          <a:xfrm>
            <a:off x="5022056" y="3666170"/>
            <a:ext cx="919544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全生态场景覆盖</a:t>
            </a:r>
            <a:endParaRPr lang="en-US" sz="800" dirty="0"/>
          </a:p>
        </p:txBody>
      </p:sp>
      <p:sp>
        <p:nvSpPr>
          <p:cNvPr id="49" name="Text 29"/>
          <p:cNvSpPr/>
          <p:nvPr/>
        </p:nvSpPr>
        <p:spPr>
          <a:xfrm>
            <a:off x="5022056" y="3809045"/>
            <a:ext cx="201979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服务基金会、企业、社区、投资、学术五大群体</a:t>
            </a:r>
            <a:endParaRPr lang="en-US" sz="700" dirty="0"/>
          </a:p>
        </p:txBody>
      </p:sp>
      <p:pic>
        <p:nvPicPr>
          <p:cNvPr id="5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36319" y="4034073"/>
            <a:ext cx="100013" cy="107156"/>
          </a:xfrm>
          <a:prstGeom prst="rect">
            <a:avLst/>
          </a:prstGeom>
        </p:spPr>
      </p:pic>
      <p:sp>
        <p:nvSpPr>
          <p:cNvPr id="51" name="Text 30"/>
          <p:cNvSpPr/>
          <p:nvPr/>
        </p:nvSpPr>
        <p:spPr>
          <a:xfrm>
            <a:off x="5022056" y="4009070"/>
            <a:ext cx="819531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商业模式清晰</a:t>
            </a:r>
            <a:endParaRPr lang="en-US" sz="800" dirty="0"/>
          </a:p>
        </p:txBody>
      </p:sp>
      <p:sp>
        <p:nvSpPr>
          <p:cNvPr id="52" name="Text 31"/>
          <p:cNvSpPr/>
          <p:nvPr/>
        </p:nvSpPr>
        <p:spPr>
          <a:xfrm>
            <a:off x="5022056" y="4151945"/>
            <a:ext cx="201867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SaaS订阅 + API服务 + 定制咨询多元化变现路径</a:t>
            </a:r>
            <a:endParaRPr lang="en-US" sz="700" dirty="0"/>
          </a:p>
        </p:txBody>
      </p:sp>
      <p:pic>
        <p:nvPicPr>
          <p:cNvPr id="53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36319" y="4376973"/>
            <a:ext cx="100013" cy="107156"/>
          </a:xfrm>
          <a:prstGeom prst="rect">
            <a:avLst/>
          </a:prstGeom>
        </p:spPr>
      </p:pic>
      <p:sp>
        <p:nvSpPr>
          <p:cNvPr id="54" name="Text 32"/>
          <p:cNvSpPr/>
          <p:nvPr/>
        </p:nvSpPr>
        <p:spPr>
          <a:xfrm>
            <a:off x="5022056" y="4351970"/>
            <a:ext cx="819531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时机窗口优势</a:t>
            </a:r>
            <a:endParaRPr lang="en-US" sz="800" dirty="0"/>
          </a:p>
        </p:txBody>
      </p:sp>
      <p:sp>
        <p:nvSpPr>
          <p:cNvPr id="55" name="Text 33"/>
          <p:cNvSpPr/>
          <p:nvPr/>
        </p:nvSpPr>
        <p:spPr>
          <a:xfrm>
            <a:off x="5022056" y="4494845"/>
            <a:ext cx="195036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OSPO建设回暖（32%），企业数字化转型加速</a:t>
            </a:r>
            <a:endParaRPr lang="en-US"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9144000" cy="5143500"/>
          </a:xfrm>
          <a:prstGeom prst="roundRect">
            <a:avLst>
              <a:gd name="adj" fmla="val 0"/>
            </a:avLst>
          </a:prstGeom>
          <a:solidFill>
            <a:srgbClr val="0F172A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48577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1"/>
            <a:ext cx="9144000" cy="5143500"/>
          </a:xfrm>
          <a:prstGeom prst="roundRect">
            <a:avLst>
              <a:gd name="adj" fmla="val 0"/>
            </a:avLst>
          </a:prstGeom>
          <a:solidFill>
            <a:srgbClr val="7F1D1D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885825" y="285750"/>
            <a:ext cx="803529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开源社区健康度</a:t>
            </a:r>
            <a:r>
              <a:rPr lang="en-US" sz="2700" b="1" dirty="0">
                <a:solidFill>
                  <a:srgbClr val="EF444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拉响警报</a:t>
            </a:r>
            <a:endParaRPr lang="en-US" sz="2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07181"/>
            <a:ext cx="342900" cy="30003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408624" y="727710"/>
            <a:ext cx="3971925" cy="1714500"/>
          </a:xfrm>
          <a:prstGeom prst="roundRect">
            <a:avLst>
              <a:gd name="adj" fmla="val 6667"/>
            </a:avLst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24" y="727710"/>
            <a:ext cx="3971925" cy="17145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4374" y="956310"/>
            <a:ext cx="985288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74</a:t>
            </a:r>
            <a:endParaRPr lang="en-US" sz="5600" dirty="0"/>
          </a:p>
        </p:txBody>
      </p:sp>
      <p:sp>
        <p:nvSpPr>
          <p:cNvPr id="11" name="Text 6"/>
          <p:cNvSpPr/>
          <p:nvPr/>
        </p:nvSpPr>
        <p:spPr>
          <a:xfrm>
            <a:off x="1517356" y="1356360"/>
            <a:ext cx="45118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%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694374" y="1727835"/>
            <a:ext cx="38033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热门 GitHub 项目仅依赖 </a:t>
            </a:r>
            <a:r>
              <a:rPr lang="en-US" sz="1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≤2 名</a:t>
            </a:r>
            <a:r>
              <a:rPr lang="en-US" sz="14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核心开发者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694374" y="2070735"/>
            <a:ext cx="380333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来源: Avelino et al., 2017 Truck-Factor 研究</a:t>
            </a:r>
            <a:endParaRPr lang="en-US" sz="800" dirty="0"/>
          </a:p>
        </p:txBody>
      </p:sp>
      <p:sp>
        <p:nvSpPr>
          <p:cNvPr id="14" name="Shape 9"/>
          <p:cNvSpPr/>
          <p:nvPr/>
        </p:nvSpPr>
        <p:spPr>
          <a:xfrm>
            <a:off x="418625" y="2561272"/>
            <a:ext cx="3971925" cy="1128713"/>
          </a:xfrm>
          <a:prstGeom prst="roundRect">
            <a:avLst>
              <a:gd name="adj" fmla="val 7595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3B82F6">
                <a:alpha val="30000"/>
              </a:srgbClr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19" y="2757725"/>
            <a:ext cx="214313" cy="22145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25831" y="2739866"/>
            <a:ext cx="65779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88%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3252838" y="2670562"/>
            <a:ext cx="97669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金融机构视开源为关键，但</a:t>
            </a:r>
            <a:r>
              <a:rPr lang="en-US" sz="1100" b="1" dirty="0">
                <a:solidFill>
                  <a:srgbClr val="FB923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缺乏风险量化工具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590075" y="3432810"/>
            <a:ext cx="397621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来源: Linux Foundation《2023 金融行业开源现状》</a:t>
            </a:r>
            <a:endParaRPr lang="en-US" sz="8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6998017" y="417354"/>
            <a:ext cx="1607344" cy="1400284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4633436" y="703104"/>
            <a:ext cx="3971925" cy="4060825"/>
          </a:xfrm>
          <a:prstGeom prst="roundRect">
            <a:avLst>
              <a:gd name="adj" fmla="val 2878"/>
            </a:avLst>
          </a:prstGeom>
          <a:solidFill>
            <a:srgbClr val="1E293B">
              <a:alpha val="80000"/>
            </a:srgbClr>
          </a:solidFill>
          <a:ln w="12700">
            <a:solidFill>
              <a:srgbClr val="475569"/>
            </a:solidFill>
            <a:prstDash val="solid"/>
          </a:ln>
          <a:effectLst>
            <a:outerShdw blurRad="635000" dist="317500" dir="5400000" algn="bl" rotWithShape="0">
              <a:srgbClr val="000000">
                <a:alpha val="25000"/>
              </a:srgbClr>
            </a:outerShdw>
          </a:effectLst>
        </p:spPr>
      </p:sp>
      <p:sp>
        <p:nvSpPr>
          <p:cNvPr id="21" name="Text 14"/>
          <p:cNvSpPr/>
          <p:nvPr/>
        </p:nvSpPr>
        <p:spPr>
          <a:xfrm>
            <a:off x="5240655" y="938848"/>
            <a:ext cx="3231833" cy="2800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Truck Factor (巴士因子) 风险分布</a:t>
            </a:r>
            <a:endParaRPr lang="en-US" sz="140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180" y="938848"/>
            <a:ext cx="285750" cy="280057"/>
          </a:xfrm>
          <a:prstGeom prst="rect">
            <a:avLst/>
          </a:prstGeom>
        </p:spPr>
      </p:pic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9180" y="1396048"/>
            <a:ext cx="3500438" cy="2100427"/>
          </a:xfrm>
          <a:prstGeom prst="rect">
            <a:avLst/>
          </a:prstGeom>
        </p:spPr>
      </p:pic>
      <p:sp>
        <p:nvSpPr>
          <p:cNvPr id="24" name="Shape 15"/>
          <p:cNvSpPr/>
          <p:nvPr/>
        </p:nvSpPr>
        <p:spPr>
          <a:xfrm>
            <a:off x="418624" y="3863816"/>
            <a:ext cx="3971925" cy="900113"/>
          </a:xfrm>
          <a:prstGeom prst="roundRect">
            <a:avLst>
              <a:gd name="adj" fmla="val 6349"/>
            </a:avLst>
          </a:prstGeom>
          <a:solidFill>
            <a:srgbClr val="EF4444">
              <a:alpha val="10000"/>
            </a:srgbClr>
          </a:solidFill>
          <a:ln w="12700">
            <a:solidFill>
              <a:srgbClr val="EF4444">
                <a:alpha val="20000"/>
              </a:srgbClr>
            </a:solidFill>
            <a:prstDash val="solid"/>
          </a:ln>
        </p:spPr>
      </p:sp>
      <p:sp>
        <p:nvSpPr>
          <p:cNvPr id="25" name="Text 16"/>
          <p:cNvSpPr/>
          <p:nvPr/>
        </p:nvSpPr>
        <p:spPr>
          <a:xfrm>
            <a:off x="584360" y="3972562"/>
            <a:ext cx="358330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现有评估局限</a:t>
            </a:r>
            <a:endParaRPr lang="en-US" sz="1000" dirty="0"/>
          </a:p>
        </p:txBody>
      </p:sp>
      <p:sp>
        <p:nvSpPr>
          <p:cNvPr id="26" name="Text 17"/>
          <p:cNvSpPr/>
          <p:nvPr/>
        </p:nvSpPr>
        <p:spPr>
          <a:xfrm>
            <a:off x="584360" y="4229737"/>
            <a:ext cx="333470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静态指标（Star/Fork）难以预判衰退，
一旦核心开发者离开，项目即刻停摆。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280" y="26988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35681" y="19844"/>
            <a:ext cx="4286250" cy="4286250"/>
          </a:xfrm>
          <a:prstGeom prst="roundRect">
            <a:avLst>
              <a:gd name="adj" fmla="val 50000"/>
            </a:avLst>
          </a:prstGeom>
          <a:solidFill>
            <a:srgbClr val="3B82F6">
              <a:alpha val="2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2503594" y="471488"/>
            <a:ext cx="4286250" cy="4286250"/>
          </a:xfrm>
          <a:prstGeom prst="roundRect">
            <a:avLst>
              <a:gd name="adj" fmla="val 50000"/>
            </a:avLst>
          </a:prstGeom>
          <a:solidFill>
            <a:srgbClr val="A855F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28625" y="125016"/>
            <a:ext cx="125150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Conclusion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1574974" y="139303"/>
            <a:ext cx="8837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总结与展望</a:t>
            </a:r>
            <a:endParaRPr lang="en-US" sz="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742950"/>
            <a:ext cx="8286750" cy="3429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288" y="1200150"/>
            <a:ext cx="911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让开源社区的"心跳"被看见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14288" y="1485900"/>
            <a:ext cx="91154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Making the Heartbeat of Open Source Communities Visible</a:t>
            </a:r>
            <a:endParaRPr lang="en-US" sz="1000" dirty="0"/>
          </a:p>
        </p:txBody>
      </p:sp>
      <p:pic>
        <p:nvPicPr>
          <p:cNvPr id="56" name="Image 2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61" y="1955800"/>
            <a:ext cx="8286750" cy="1543050"/>
          </a:xfrm>
          <a:prstGeom prst="rect">
            <a:avLst/>
          </a:prstGeom>
        </p:spPr>
      </p:pic>
      <p:sp>
        <p:nvSpPr>
          <p:cNvPr id="57" name="Text 34"/>
          <p:cNvSpPr/>
          <p:nvPr/>
        </p:nvSpPr>
        <p:spPr>
          <a:xfrm>
            <a:off x="931255" y="2134394"/>
            <a:ext cx="84710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未来愿景与路线图</a:t>
            </a:r>
            <a:endParaRPr lang="en-US" sz="1400" dirty="0"/>
          </a:p>
        </p:txBody>
      </p:sp>
      <p:pic>
        <p:nvPicPr>
          <p:cNvPr id="58" name="Image 2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55" y="2162969"/>
            <a:ext cx="171450" cy="171450"/>
          </a:xfrm>
          <a:prstGeom prst="rect">
            <a:avLst/>
          </a:prstGeom>
        </p:spPr>
      </p:pic>
      <p:sp>
        <p:nvSpPr>
          <p:cNvPr id="59" name="Shape 35"/>
          <p:cNvSpPr/>
          <p:nvPr/>
        </p:nvSpPr>
        <p:spPr>
          <a:xfrm>
            <a:off x="702655" y="2477294"/>
            <a:ext cx="1896666" cy="842963"/>
          </a:xfrm>
          <a:prstGeom prst="roundRect">
            <a:avLst>
              <a:gd name="adj" fmla="val 6780"/>
            </a:avLst>
          </a:prstGeom>
          <a:solidFill>
            <a:srgbClr val="3B0764">
              <a:alpha val="40000"/>
            </a:srgbClr>
          </a:solidFill>
          <a:ln w="12700">
            <a:solidFill>
              <a:srgbClr val="A855F7">
                <a:alpha val="20000"/>
              </a:srgbClr>
            </a:solidFill>
            <a:prstDash val="solid"/>
          </a:ln>
        </p:spPr>
      </p:sp>
      <p:sp>
        <p:nvSpPr>
          <p:cNvPr id="60" name="Text 36"/>
          <p:cNvSpPr/>
          <p:nvPr/>
        </p:nvSpPr>
        <p:spPr>
          <a:xfrm>
            <a:off x="714371" y="2598738"/>
            <a:ext cx="18732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08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2025</a:t>
            </a:r>
            <a:endParaRPr lang="en-US" sz="1400" dirty="0"/>
          </a:p>
        </p:txBody>
      </p:sp>
      <p:sp>
        <p:nvSpPr>
          <p:cNvPr id="61" name="Text 37"/>
          <p:cNvSpPr/>
          <p:nvPr/>
        </p:nvSpPr>
        <p:spPr>
          <a:xfrm>
            <a:off x="798381" y="2855913"/>
            <a:ext cx="17052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发布MVP版本
获得10+种子用户
完成天使轮融资</a:t>
            </a:r>
            <a:endParaRPr lang="en-US" sz="700" dirty="0"/>
          </a:p>
        </p:txBody>
      </p:sp>
      <p:sp>
        <p:nvSpPr>
          <p:cNvPr id="62" name="Shape 38"/>
          <p:cNvSpPr/>
          <p:nvPr/>
        </p:nvSpPr>
        <p:spPr>
          <a:xfrm>
            <a:off x="2713620" y="2477294"/>
            <a:ext cx="1896666" cy="842963"/>
          </a:xfrm>
          <a:prstGeom prst="roundRect">
            <a:avLst>
              <a:gd name="adj" fmla="val 6780"/>
            </a:avLst>
          </a:prstGeom>
          <a:solidFill>
            <a:srgbClr val="3B0764">
              <a:alpha val="40000"/>
            </a:srgbClr>
          </a:solidFill>
          <a:ln w="12700">
            <a:solidFill>
              <a:srgbClr val="A855F7">
                <a:alpha val="20000"/>
              </a:srgbClr>
            </a:solidFill>
            <a:prstDash val="solid"/>
          </a:ln>
        </p:spPr>
      </p:sp>
      <p:sp>
        <p:nvSpPr>
          <p:cNvPr id="63" name="Text 39"/>
          <p:cNvSpPr/>
          <p:nvPr/>
        </p:nvSpPr>
        <p:spPr>
          <a:xfrm>
            <a:off x="2725336" y="2598738"/>
            <a:ext cx="18732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818CF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2026</a:t>
            </a:r>
            <a:endParaRPr lang="en-US" sz="1400" dirty="0"/>
          </a:p>
        </p:txBody>
      </p:sp>
      <p:sp>
        <p:nvSpPr>
          <p:cNvPr id="64" name="Text 40"/>
          <p:cNvSpPr/>
          <p:nvPr/>
        </p:nvSpPr>
        <p:spPr>
          <a:xfrm>
            <a:off x="2809347" y="2855913"/>
            <a:ext cx="17052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覆盖100+企业用户
支持多平台数据源
发表学术论文2篇+</a:t>
            </a:r>
            <a:endParaRPr lang="en-US" sz="700" dirty="0"/>
          </a:p>
        </p:txBody>
      </p:sp>
      <p:sp>
        <p:nvSpPr>
          <p:cNvPr id="65" name="Shape 41"/>
          <p:cNvSpPr/>
          <p:nvPr/>
        </p:nvSpPr>
        <p:spPr>
          <a:xfrm>
            <a:off x="4724586" y="2477294"/>
            <a:ext cx="1896666" cy="842963"/>
          </a:xfrm>
          <a:prstGeom prst="roundRect">
            <a:avLst>
              <a:gd name="adj" fmla="val 6780"/>
            </a:avLst>
          </a:prstGeom>
          <a:solidFill>
            <a:srgbClr val="3B0764">
              <a:alpha val="40000"/>
            </a:srgbClr>
          </a:solidFill>
          <a:ln w="12700">
            <a:solidFill>
              <a:srgbClr val="A855F7">
                <a:alpha val="20000"/>
              </a:srgbClr>
            </a:solidFill>
            <a:prstDash val="solid"/>
          </a:ln>
        </p:spPr>
      </p:sp>
      <p:sp>
        <p:nvSpPr>
          <p:cNvPr id="66" name="Text 42"/>
          <p:cNvSpPr/>
          <p:nvPr/>
        </p:nvSpPr>
        <p:spPr>
          <a:xfrm>
            <a:off x="4736302" y="2598738"/>
            <a:ext cx="18732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2027</a:t>
            </a:r>
            <a:endParaRPr lang="en-US" sz="1400" dirty="0"/>
          </a:p>
        </p:txBody>
      </p:sp>
      <p:sp>
        <p:nvSpPr>
          <p:cNvPr id="67" name="Text 43"/>
          <p:cNvSpPr/>
          <p:nvPr/>
        </p:nvSpPr>
        <p:spPr>
          <a:xfrm>
            <a:off x="4820312" y="2855913"/>
            <a:ext cx="17052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服务500+企业客户
年营收破千万
构建开发者生态</a:t>
            </a:r>
            <a:endParaRPr lang="en-US" sz="700" dirty="0"/>
          </a:p>
        </p:txBody>
      </p:sp>
      <p:sp>
        <p:nvSpPr>
          <p:cNvPr id="68" name="Shape 44"/>
          <p:cNvSpPr/>
          <p:nvPr/>
        </p:nvSpPr>
        <p:spPr>
          <a:xfrm>
            <a:off x="6735552" y="2477294"/>
            <a:ext cx="1896666" cy="842963"/>
          </a:xfrm>
          <a:prstGeom prst="roundRect">
            <a:avLst>
              <a:gd name="adj" fmla="val 6780"/>
            </a:avLst>
          </a:prstGeom>
          <a:solidFill>
            <a:srgbClr val="3B0764">
              <a:alpha val="40000"/>
            </a:srgbClr>
          </a:solidFill>
          <a:ln w="12700">
            <a:solidFill>
              <a:srgbClr val="A855F7">
                <a:alpha val="20000"/>
              </a:srgbClr>
            </a:solidFill>
            <a:prstDash val="solid"/>
          </a:ln>
        </p:spPr>
      </p:sp>
      <p:sp>
        <p:nvSpPr>
          <p:cNvPr id="69" name="Text 45"/>
          <p:cNvSpPr/>
          <p:nvPr/>
        </p:nvSpPr>
        <p:spPr>
          <a:xfrm>
            <a:off x="6747267" y="2598738"/>
            <a:ext cx="18732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2D3E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长期</a:t>
            </a:r>
            <a:endParaRPr lang="en-US" sz="1400" dirty="0"/>
          </a:p>
        </p:txBody>
      </p:sp>
      <p:sp>
        <p:nvSpPr>
          <p:cNvPr id="70" name="Text 46"/>
          <p:cNvSpPr/>
          <p:nvPr/>
        </p:nvSpPr>
        <p:spPr>
          <a:xfrm>
            <a:off x="6831278" y="2855913"/>
            <a:ext cx="17052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成为开源治理标准
推动行业规范制定
全球化市场拓展</a:t>
            </a:r>
            <a:endParaRPr lang="en-US" sz="700" dirty="0"/>
          </a:p>
        </p:txBody>
      </p:sp>
      <p:pic>
        <p:nvPicPr>
          <p:cNvPr id="71" name="Image 2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8" y="4182309"/>
            <a:ext cx="9144000" cy="257175"/>
          </a:xfrm>
          <a:prstGeom prst="rect">
            <a:avLst/>
          </a:prstGeom>
        </p:spPr>
      </p:pic>
      <p:sp>
        <p:nvSpPr>
          <p:cNvPr id="72" name="Text 47"/>
          <p:cNvSpPr/>
          <p:nvPr/>
        </p:nvSpPr>
        <p:spPr>
          <a:xfrm>
            <a:off x="-361764" y="3584575"/>
            <a:ext cx="100584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期待与您深入交流 OpenPulse 的未来</a:t>
            </a:r>
            <a:endParaRPr lang="en-US" sz="1000" dirty="0"/>
          </a:p>
        </p:txBody>
      </p:sp>
      <p:sp>
        <p:nvSpPr>
          <p:cNvPr id="73" name="Text 48"/>
          <p:cNvSpPr/>
          <p:nvPr/>
        </p:nvSpPr>
        <p:spPr>
          <a:xfrm>
            <a:off x="2788403" y="4579144"/>
            <a:ext cx="134325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contact@openpulse.dev</a:t>
            </a:r>
            <a:endParaRPr lang="en-US" sz="800" dirty="0"/>
          </a:p>
        </p:txBody>
      </p:sp>
      <p:pic>
        <p:nvPicPr>
          <p:cNvPr id="74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0968" y="4601290"/>
            <a:ext cx="100013" cy="98584"/>
          </a:xfrm>
          <a:prstGeom prst="rect">
            <a:avLst/>
          </a:prstGeom>
        </p:spPr>
      </p:pic>
      <p:sp>
        <p:nvSpPr>
          <p:cNvPr id="75" name="Text 49"/>
          <p:cNvSpPr/>
          <p:nvPr/>
        </p:nvSpPr>
        <p:spPr>
          <a:xfrm>
            <a:off x="4237691" y="4579144"/>
            <a:ext cx="12877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github.com/openpulse</a:t>
            </a:r>
            <a:endParaRPr lang="en-US" sz="800" dirty="0"/>
          </a:p>
        </p:txBody>
      </p:sp>
      <p:pic>
        <p:nvPicPr>
          <p:cNvPr id="7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3382" y="4597003"/>
            <a:ext cx="96887" cy="107156"/>
          </a:xfrm>
          <a:prstGeom prst="rect">
            <a:avLst/>
          </a:prstGeom>
        </p:spPr>
      </p:pic>
      <p:sp>
        <p:nvSpPr>
          <p:cNvPr id="77" name="Text 50"/>
          <p:cNvSpPr/>
          <p:nvPr/>
        </p:nvSpPr>
        <p:spPr>
          <a:xfrm>
            <a:off x="5634629" y="4579144"/>
            <a:ext cx="90670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openpulse.dev</a:t>
            </a:r>
            <a:endParaRPr lang="en-US" sz="800" dirty="0"/>
          </a:p>
        </p:txBody>
      </p:sp>
      <p:pic>
        <p:nvPicPr>
          <p:cNvPr id="78" name="Image 2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7194" y="4597003"/>
            <a:ext cx="100013" cy="1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8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rgbClr val="F8FA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-1428750"/>
            <a:ext cx="5715000" cy="5715000"/>
          </a:xfrm>
          <a:prstGeom prst="ellipse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28625" y="4707731"/>
            <a:ext cx="8286750" cy="7144"/>
          </a:xfrm>
          <a:prstGeom prst="line">
            <a:avLst/>
          </a:prstGeom>
          <a:noFill/>
          <a:ln w="12700">
            <a:solidFill>
              <a:srgbClr val="E2E8F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28625" y="4829175"/>
            <a:ext cx="452296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4A3B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技术闭环: Data Capture -&gt; Graph Modeling -&gt; Time-Series Analysis -&gt; Actionable Insights</a:t>
            </a:r>
            <a:endParaRPr lang="en-US" sz="800" dirty="0"/>
          </a:p>
        </p:txBody>
      </p:sp>
      <p:sp>
        <p:nvSpPr>
          <p:cNvPr id="7" name="Text 4"/>
          <p:cNvSpPr/>
          <p:nvPr/>
        </p:nvSpPr>
        <p:spPr>
          <a:xfrm>
            <a:off x="7995084" y="4829175"/>
            <a:ext cx="9397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v1.0.0 Alpha</a:t>
            </a:r>
            <a:endParaRPr lang="en-US" sz="800" dirty="0"/>
          </a:p>
        </p:txBody>
      </p:sp>
      <p:sp>
        <p:nvSpPr>
          <p:cNvPr id="8" name="Shape 5"/>
          <p:cNvSpPr/>
          <p:nvPr/>
        </p:nvSpPr>
        <p:spPr>
          <a:xfrm>
            <a:off x="0" y="0"/>
            <a:ext cx="9144000" cy="457200"/>
          </a:xfrm>
          <a:prstGeom prst="roundRect">
            <a:avLst>
              <a:gd name="adj" fmla="val 0"/>
            </a:avLst>
          </a:prstGeom>
          <a:solidFill>
            <a:srgbClr val="1E3A8A"/>
          </a:solidFill>
          <a:ln/>
          <a:effectLst>
            <a:outerShdw blurRad="76200" dist="508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28625" y="128588"/>
            <a:ext cx="1993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OpenPulse 解决方案全景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28625" y="814388"/>
            <a:ext cx="274030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从"被动响应"
转向</a:t>
            </a:r>
            <a:r>
              <a:rPr lang="en-US" sz="20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"主动预警"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28625" y="1628775"/>
            <a:ext cx="2695538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7556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OpenPulse 是首个将</a:t>
            </a:r>
            <a:r>
              <a:rPr lang="en-US" sz="11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时序分析</a:t>
            </a:r>
            <a:r>
              <a:rPr lang="en-US" sz="1100" dirty="0">
                <a:solidFill>
                  <a:srgbClr val="47556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与</a:t>
            </a:r>
            <a:r>
              <a:rPr lang="en-US" sz="11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协作网络拓扑</a:t>
            </a:r>
            <a:r>
              <a:rPr lang="en-US" sz="1100" dirty="0">
                <a:solidFill>
                  <a:srgbClr val="47556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结合的智能诊断平台。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428625" y="2378869"/>
            <a:ext cx="2609813" cy="51435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5000"/>
              </a:srgbClr>
            </a:outerShdw>
          </a:effectLst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378869"/>
            <a:ext cx="2609813" cy="51435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71500" y="2493169"/>
            <a:ext cx="285750" cy="285750"/>
          </a:xfrm>
          <a:prstGeom prst="roundRect">
            <a:avLst>
              <a:gd name="adj" fmla="val 50000"/>
            </a:avLst>
          </a:prstGeom>
          <a:solidFill>
            <a:srgbClr val="FEE2E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" y="2571750"/>
            <a:ext cx="142875" cy="1285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1550" y="2536031"/>
            <a:ext cx="13767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3415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解决：健康度不可视</a:t>
            </a:r>
            <a:endParaRPr lang="en-US" sz="1000" dirty="0"/>
          </a:p>
        </p:txBody>
      </p:sp>
      <p:sp>
        <p:nvSpPr>
          <p:cNvPr id="17" name="Shape 12"/>
          <p:cNvSpPr/>
          <p:nvPr/>
        </p:nvSpPr>
        <p:spPr>
          <a:xfrm>
            <a:off x="428625" y="3064669"/>
            <a:ext cx="2609813" cy="51435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5000"/>
              </a:srgbClr>
            </a:outerShdw>
          </a:effectLst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064669"/>
            <a:ext cx="2609813" cy="514350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571500" y="3178969"/>
            <a:ext cx="285750" cy="285750"/>
          </a:xfrm>
          <a:prstGeom prst="roundRect">
            <a:avLst>
              <a:gd name="adj" fmla="val 50000"/>
            </a:avLst>
          </a:prstGeom>
          <a:solidFill>
            <a:srgbClr val="FFEDD5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8" y="3264694"/>
            <a:ext cx="142875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971550" y="3221831"/>
            <a:ext cx="13767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3415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解决：核心人才流失</a:t>
            </a:r>
            <a:endParaRPr lang="en-US" sz="1000" dirty="0"/>
          </a:p>
        </p:txBody>
      </p:sp>
      <p:sp>
        <p:nvSpPr>
          <p:cNvPr id="22" name="Shape 15"/>
          <p:cNvSpPr/>
          <p:nvPr/>
        </p:nvSpPr>
        <p:spPr>
          <a:xfrm>
            <a:off x="428625" y="3750469"/>
            <a:ext cx="2609813" cy="51435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5000"/>
              </a:srgbClr>
            </a:outerShdw>
          </a:effectLst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" y="3750469"/>
            <a:ext cx="2609813" cy="514350"/>
          </a:xfrm>
          <a:prstGeom prst="rect">
            <a:avLst/>
          </a:prstGeom>
        </p:spPr>
      </p:pic>
      <p:sp>
        <p:nvSpPr>
          <p:cNvPr id="24" name="Shape 16"/>
          <p:cNvSpPr/>
          <p:nvPr/>
        </p:nvSpPr>
        <p:spPr>
          <a:xfrm>
            <a:off x="571500" y="3864769"/>
            <a:ext cx="285750" cy="285750"/>
          </a:xfrm>
          <a:prstGeom prst="roundRect">
            <a:avLst>
              <a:gd name="adj" fmla="val 50000"/>
            </a:avLst>
          </a:prstGeom>
          <a:solidFill>
            <a:srgbClr val="DBEAFE"/>
          </a:solidFill>
          <a:ln/>
        </p:spPr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938" y="3950494"/>
            <a:ext cx="142875" cy="11430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971550" y="3907631"/>
            <a:ext cx="13767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3415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解决：缺乏干预建议</a:t>
            </a:r>
            <a:endParaRPr lang="en-US" sz="1000" dirty="0"/>
          </a:p>
        </p:txBody>
      </p:sp>
      <p:sp>
        <p:nvSpPr>
          <p:cNvPr id="27" name="Shape 18"/>
          <p:cNvSpPr/>
          <p:nvPr/>
        </p:nvSpPr>
        <p:spPr>
          <a:xfrm>
            <a:off x="3495638" y="814388"/>
            <a:ext cx="2524088" cy="1639491"/>
          </a:xfrm>
          <a:prstGeom prst="roundRect">
            <a:avLst>
              <a:gd name="adj" fmla="val 6972"/>
            </a:avLst>
          </a:prstGeom>
          <a:solidFill>
            <a:srgbClr val="FFFFFF"/>
          </a:solidFill>
          <a:ln w="12700">
            <a:solidFill>
              <a:srgbClr val="F1F5F9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9" name="Text 20"/>
          <p:cNvSpPr/>
          <p:nvPr/>
        </p:nvSpPr>
        <p:spPr>
          <a:xfrm>
            <a:off x="3731382" y="1164431"/>
            <a:ext cx="22720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E293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实时监控</a:t>
            </a:r>
            <a:endParaRPr lang="en-US" sz="1400" dirty="0"/>
          </a:p>
        </p:txBody>
      </p:sp>
      <p:sp>
        <p:nvSpPr>
          <p:cNvPr id="30" name="Text 21"/>
          <p:cNvSpPr/>
          <p:nvPr/>
        </p:nvSpPr>
        <p:spPr>
          <a:xfrm>
            <a:off x="3731382" y="1450181"/>
            <a:ext cx="212118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多维度指标看板，秒级数据刷新，全景感知社区脉搏。</a:t>
            </a:r>
            <a:endParaRPr lang="en-US" sz="900" dirty="0"/>
          </a:p>
        </p:txBody>
      </p:sp>
      <p:sp>
        <p:nvSpPr>
          <p:cNvPr id="31" name="Shape 22"/>
          <p:cNvSpPr/>
          <p:nvPr/>
        </p:nvSpPr>
        <p:spPr>
          <a:xfrm>
            <a:off x="6191176" y="814388"/>
            <a:ext cx="2524199" cy="1639491"/>
          </a:xfrm>
          <a:prstGeom prst="roundRect">
            <a:avLst>
              <a:gd name="adj" fmla="val 6972"/>
            </a:avLst>
          </a:prstGeom>
          <a:solidFill>
            <a:srgbClr val="FFFFFF"/>
          </a:solidFill>
          <a:ln w="12700">
            <a:solidFill>
              <a:srgbClr val="F1F5F9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4688" y="1075134"/>
            <a:ext cx="257175" cy="235744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6426919" y="1450181"/>
            <a:ext cx="22721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E293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趋势预测</a:t>
            </a:r>
            <a:endParaRPr lang="en-US" sz="1400" dirty="0"/>
          </a:p>
        </p:txBody>
      </p:sp>
      <p:sp>
        <p:nvSpPr>
          <p:cNvPr id="34" name="Text 24"/>
          <p:cNvSpPr/>
          <p:nvPr/>
        </p:nvSpPr>
        <p:spPr>
          <a:xfrm>
            <a:off x="6426919" y="1735931"/>
            <a:ext cx="212129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融合Prophet模型，精准预测未来3个月活跃度走向。</a:t>
            </a:r>
            <a:endParaRPr lang="en-US" sz="900" dirty="0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5638" y="2625328"/>
            <a:ext cx="2524088" cy="1639491"/>
          </a:xfrm>
          <a:prstGeom prst="rect">
            <a:avLst/>
          </a:prstGeom>
          <a:effectLst>
            <a:outerShdw blurRad="190500" dist="127000" dir="5400000" algn="bl" rotWithShape="0">
              <a:srgbClr val="000000">
                <a:alpha val="10000"/>
              </a:srgbClr>
            </a:outerShdw>
          </a:effectLst>
        </p:spPr>
      </p:pic>
      <p:pic>
        <p:nvPicPr>
          <p:cNvPr id="3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5168" y="2871788"/>
            <a:ext cx="225028" cy="264319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3731382" y="3261122"/>
            <a:ext cx="22720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E293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贡献流失预警</a:t>
            </a:r>
            <a:endParaRPr lang="en-US" sz="1400" dirty="0"/>
          </a:p>
        </p:txBody>
      </p:sp>
      <p:sp>
        <p:nvSpPr>
          <p:cNvPr id="38" name="Text 26"/>
          <p:cNvSpPr/>
          <p:nvPr/>
        </p:nvSpPr>
        <p:spPr>
          <a:xfrm>
            <a:off x="3731382" y="3546872"/>
            <a:ext cx="212118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识别关键开发者异常静默，提前1-3个月发出告警。</a:t>
            </a:r>
            <a:endParaRPr lang="en-US" sz="900" dirty="0"/>
          </a:p>
        </p:txBody>
      </p:sp>
      <p:sp>
        <p:nvSpPr>
          <p:cNvPr id="39" name="Shape 27"/>
          <p:cNvSpPr/>
          <p:nvPr/>
        </p:nvSpPr>
        <p:spPr>
          <a:xfrm>
            <a:off x="6191176" y="2625328"/>
            <a:ext cx="2524199" cy="1639491"/>
          </a:xfrm>
          <a:prstGeom prst="roundRect">
            <a:avLst>
              <a:gd name="adj" fmla="val 6972"/>
            </a:avLst>
          </a:prstGeom>
          <a:solidFill>
            <a:srgbClr val="FFFFFF"/>
          </a:solidFill>
          <a:ln w="12700">
            <a:solidFill>
              <a:srgbClr val="F1F5F9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40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4688" y="2871788"/>
            <a:ext cx="257175" cy="264319"/>
          </a:xfrm>
          <a:prstGeom prst="rect">
            <a:avLst/>
          </a:prstGeom>
        </p:spPr>
      </p:pic>
      <p:sp>
        <p:nvSpPr>
          <p:cNvPr id="41" name="Text 28"/>
          <p:cNvSpPr/>
          <p:nvPr/>
        </p:nvSpPr>
        <p:spPr>
          <a:xfrm>
            <a:off x="6426919" y="3261122"/>
            <a:ext cx="22721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E293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智能干预建议</a:t>
            </a:r>
            <a:endParaRPr lang="en-US" sz="1400" dirty="0"/>
          </a:p>
        </p:txBody>
      </p:sp>
      <p:sp>
        <p:nvSpPr>
          <p:cNvPr id="42" name="Text 29"/>
          <p:cNvSpPr/>
          <p:nvPr/>
        </p:nvSpPr>
        <p:spPr>
          <a:xfrm>
            <a:off x="6426919" y="3546872"/>
            <a:ext cx="212129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基于大模型生成定制化社区运营策略与激励方案。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rgbClr val="F8FAF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457200"/>
          </a:xfrm>
          <a:prstGeom prst="roundRect">
            <a:avLst>
              <a:gd name="adj" fmla="val 0"/>
            </a:avLst>
          </a:prstGeom>
          <a:solidFill>
            <a:srgbClr val="1E3A8A"/>
          </a:solidFill>
          <a:ln/>
          <a:effectLst>
            <a:outerShdw blurRad="76200" dist="508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428625" y="128588"/>
            <a:ext cx="17196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比赛主题深度契合分析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591630" y="814388"/>
            <a:ext cx="396074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全方位响应赛题要求，</a:t>
            </a:r>
            <a:r>
              <a:rPr lang="en-US" sz="2000" b="1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精准得分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914400" y="1385888"/>
            <a:ext cx="7315200" cy="2928938"/>
          </a:xfrm>
          <a:prstGeom prst="roundRect">
            <a:avLst>
              <a:gd name="adj" fmla="val 3902"/>
            </a:avLst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317500" dist="2540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921544" y="1393031"/>
            <a:ext cx="7300913" cy="750094"/>
          </a:xfrm>
          <a:prstGeom prst="round2SameRect">
            <a:avLst/>
          </a:prstGeom>
          <a:solidFill>
            <a:srgbClr val="EFF6FF"/>
          </a:solidFill>
          <a:ln/>
        </p:spPr>
      </p:sp>
      <p:sp>
        <p:nvSpPr>
          <p:cNvPr id="8" name="Shape 6"/>
          <p:cNvSpPr/>
          <p:nvPr/>
        </p:nvSpPr>
        <p:spPr>
          <a:xfrm>
            <a:off x="921544" y="2143125"/>
            <a:ext cx="1814513" cy="7144"/>
          </a:xfrm>
          <a:prstGeom prst="line">
            <a:avLst/>
          </a:prstGeom>
          <a:noFill/>
          <a:ln w="25400">
            <a:solidFill>
              <a:srgbClr val="BFDB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21544" y="1393031"/>
            <a:ext cx="1900238" cy="750094"/>
          </a:xfrm>
          <a:prstGeom prst="rect">
            <a:avLst/>
          </a:prstGeom>
          <a:noFill/>
          <a:ln/>
        </p:spPr>
        <p:txBody>
          <a:bodyPr wrap="square" lIns="171450" tIns="171450" rIns="171450" bIns="17145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评分维度 / 赛题方向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2736056" y="2143125"/>
            <a:ext cx="1371600" cy="7144"/>
          </a:xfrm>
          <a:prstGeom prst="line">
            <a:avLst/>
          </a:prstGeom>
          <a:noFill/>
          <a:ln w="25400">
            <a:solidFill>
              <a:srgbClr val="BFDBF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701766" y="1393031"/>
            <a:ext cx="1440180" cy="750094"/>
          </a:xfrm>
          <a:prstGeom prst="rect">
            <a:avLst/>
          </a:prstGeom>
          <a:noFill/>
          <a:ln/>
        </p:spPr>
        <p:txBody>
          <a:bodyPr wrap="square" lIns="171450" tIns="171450" rIns="171450" bIns="17145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创新性
</a:t>
            </a:r>
            <a:r>
              <a:rPr lang="en-US" sz="8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技术突破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4107656" y="2143125"/>
            <a:ext cx="1371600" cy="7144"/>
          </a:xfrm>
          <a:prstGeom prst="line">
            <a:avLst/>
          </a:prstGeom>
          <a:noFill/>
          <a:ln w="25400">
            <a:solidFill>
              <a:srgbClr val="BFDBF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073366" y="1393031"/>
            <a:ext cx="1440180" cy="750094"/>
          </a:xfrm>
          <a:prstGeom prst="rect">
            <a:avLst/>
          </a:prstGeom>
          <a:noFill/>
          <a:ln/>
        </p:spPr>
        <p:txBody>
          <a:bodyPr wrap="square" lIns="171450" tIns="171450" rIns="171450" bIns="17145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实用性
</a:t>
            </a:r>
            <a:r>
              <a:rPr lang="en-US" sz="8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落地价值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5479256" y="2143125"/>
            <a:ext cx="1371600" cy="7144"/>
          </a:xfrm>
          <a:prstGeom prst="line">
            <a:avLst/>
          </a:prstGeom>
          <a:noFill/>
          <a:ln w="25400">
            <a:solidFill>
              <a:srgbClr val="BFDBF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5444966" y="1393031"/>
            <a:ext cx="1440180" cy="750094"/>
          </a:xfrm>
          <a:prstGeom prst="rect">
            <a:avLst/>
          </a:prstGeom>
          <a:noFill/>
          <a:ln/>
        </p:spPr>
        <p:txBody>
          <a:bodyPr wrap="square" lIns="171450" tIns="171450" rIns="171450" bIns="17145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可行性
</a:t>
            </a:r>
            <a:r>
              <a:rPr lang="en-US" sz="8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工程实现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6850856" y="2143125"/>
            <a:ext cx="1371600" cy="7144"/>
          </a:xfrm>
          <a:prstGeom prst="line">
            <a:avLst/>
          </a:prstGeom>
          <a:noFill/>
          <a:ln w="25400">
            <a:solidFill>
              <a:srgbClr val="BFDBF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816566" y="1393031"/>
            <a:ext cx="1440180" cy="750094"/>
          </a:xfrm>
          <a:prstGeom prst="rect">
            <a:avLst/>
          </a:prstGeom>
          <a:noFill/>
          <a:ln/>
        </p:spPr>
        <p:txBody>
          <a:bodyPr wrap="square" lIns="171450" tIns="171450" rIns="171450" bIns="17145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社会价值
</a:t>
            </a:r>
            <a:r>
              <a:rPr lang="en-US" sz="8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生态贡献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1092994" y="2336006"/>
            <a:ext cx="300038" cy="342900"/>
          </a:xfrm>
          <a:prstGeom prst="roundRect">
            <a:avLst>
              <a:gd name="adj" fmla="val 19048"/>
            </a:avLst>
          </a:prstGeom>
          <a:solidFill>
            <a:srgbClr val="DBEAFE"/>
          </a:solidFill>
          <a:ln/>
        </p:spPr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9" y="2457450"/>
            <a:ext cx="128588" cy="100013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507331" y="2321719"/>
            <a:ext cx="12481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E293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开源生态数据分析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1507331" y="2550319"/>
            <a:ext cx="12481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多源数据采集与清洗</a:t>
            </a:r>
            <a:endParaRPr lang="en-US" sz="80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416" y="2418159"/>
            <a:ext cx="192881" cy="178594"/>
          </a:xfrm>
          <a:prstGeom prst="rect">
            <a:avLst/>
          </a:prstGeom>
        </p:spPr>
      </p:pic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731" y="2421731"/>
            <a:ext cx="171450" cy="171450"/>
          </a:xfrm>
          <a:prstGeom prst="rect">
            <a:avLst/>
          </a:prstGeom>
        </p:spPr>
      </p:pic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331" y="2421731"/>
            <a:ext cx="171450" cy="171450"/>
          </a:xfrm>
          <a:prstGeom prst="rect">
            <a:avLst/>
          </a:prstGeom>
        </p:spPr>
      </p:pic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31" y="2421731"/>
            <a:ext cx="171450" cy="171450"/>
          </a:xfrm>
          <a:prstGeom prst="rect">
            <a:avLst/>
          </a:prstGeom>
        </p:spPr>
      </p:pic>
      <p:sp>
        <p:nvSpPr>
          <p:cNvPr id="26" name="Shape 19"/>
          <p:cNvSpPr/>
          <p:nvPr/>
        </p:nvSpPr>
        <p:spPr>
          <a:xfrm>
            <a:off x="921544" y="2868216"/>
            <a:ext cx="7300913" cy="7144"/>
          </a:xfrm>
          <a:prstGeom prst="line">
            <a:avLst/>
          </a:prstGeom>
          <a:noFill/>
          <a:ln w="12700">
            <a:solidFill>
              <a:srgbClr val="F1F5F9"/>
            </a:solidFill>
            <a:prstDash val="solid"/>
          </a:ln>
        </p:spPr>
      </p:sp>
      <p:sp>
        <p:nvSpPr>
          <p:cNvPr id="27" name="Shape 20"/>
          <p:cNvSpPr/>
          <p:nvPr/>
        </p:nvSpPr>
        <p:spPr>
          <a:xfrm>
            <a:off x="1092994" y="3057525"/>
            <a:ext cx="285750" cy="342900"/>
          </a:xfrm>
          <a:prstGeom prst="roundRect">
            <a:avLst>
              <a:gd name="adj" fmla="val 20000"/>
            </a:avLst>
          </a:prstGeom>
          <a:solidFill>
            <a:srgbClr val="F3E8FF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719" y="3171825"/>
            <a:ext cx="114300" cy="1143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1493044" y="3043238"/>
            <a:ext cx="12243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E293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智能模型应用</a:t>
            </a:r>
            <a:endParaRPr lang="en-US" sz="1000" dirty="0"/>
          </a:p>
        </p:txBody>
      </p:sp>
      <p:sp>
        <p:nvSpPr>
          <p:cNvPr id="30" name="Text 22"/>
          <p:cNvSpPr/>
          <p:nvPr/>
        </p:nvSpPr>
        <p:spPr>
          <a:xfrm>
            <a:off x="1493044" y="3271838"/>
            <a:ext cx="12243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时序图融合 + LLM建议</a:t>
            </a:r>
            <a:endParaRPr lang="en-US" sz="800" dirty="0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416" y="3139678"/>
            <a:ext cx="192881" cy="178594"/>
          </a:xfrm>
          <a:prstGeom prst="rect">
            <a:avLst/>
          </a:prstGeom>
        </p:spPr>
      </p:pic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731" y="3143250"/>
            <a:ext cx="171450" cy="171450"/>
          </a:xfrm>
          <a:prstGeom prst="rect">
            <a:avLst/>
          </a:prstGeom>
        </p:spPr>
      </p:pic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616" y="3139678"/>
            <a:ext cx="192881" cy="178594"/>
          </a:xfrm>
          <a:prstGeom prst="rect">
            <a:avLst/>
          </a:prstGeom>
        </p:spPr>
      </p:pic>
      <p:pic>
        <p:nvPicPr>
          <p:cNvPr id="34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31" y="3143250"/>
            <a:ext cx="171450" cy="171450"/>
          </a:xfrm>
          <a:prstGeom prst="rect">
            <a:avLst/>
          </a:prstGeom>
        </p:spPr>
      </p:pic>
      <p:sp>
        <p:nvSpPr>
          <p:cNvPr id="35" name="Shape 23"/>
          <p:cNvSpPr/>
          <p:nvPr/>
        </p:nvSpPr>
        <p:spPr>
          <a:xfrm>
            <a:off x="921544" y="3589734"/>
            <a:ext cx="7300913" cy="7144"/>
          </a:xfrm>
          <a:prstGeom prst="line">
            <a:avLst/>
          </a:prstGeom>
          <a:noFill/>
          <a:ln w="12700">
            <a:solidFill>
              <a:srgbClr val="F1F5F9"/>
            </a:solidFill>
            <a:prstDash val="solid"/>
          </a:ln>
        </p:spPr>
      </p:sp>
      <p:sp>
        <p:nvSpPr>
          <p:cNvPr id="36" name="Shape 24"/>
          <p:cNvSpPr/>
          <p:nvPr/>
        </p:nvSpPr>
        <p:spPr>
          <a:xfrm>
            <a:off x="1092994" y="3779044"/>
            <a:ext cx="285750" cy="342900"/>
          </a:xfrm>
          <a:prstGeom prst="roundRect">
            <a:avLst>
              <a:gd name="adj" fmla="val 20000"/>
            </a:avLst>
          </a:prstGeom>
          <a:solidFill>
            <a:srgbClr val="DCFCE7"/>
          </a:solidFill>
          <a:ln/>
        </p:spPr>
      </p:sp>
      <p:pic>
        <p:nvPicPr>
          <p:cNvPr id="37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8719" y="3889772"/>
            <a:ext cx="114300" cy="121444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1493044" y="3764756"/>
            <a:ext cx="9909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E293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社区治理工具</a:t>
            </a:r>
            <a:endParaRPr lang="en-US" sz="1000" dirty="0"/>
          </a:p>
        </p:txBody>
      </p:sp>
      <p:sp>
        <p:nvSpPr>
          <p:cNvPr id="39" name="Text 26"/>
          <p:cNvSpPr/>
          <p:nvPr/>
        </p:nvSpPr>
        <p:spPr>
          <a:xfrm>
            <a:off x="1493044" y="3993356"/>
            <a:ext cx="9909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风险预警与干预</a:t>
            </a:r>
            <a:endParaRPr lang="en-US" sz="800" dirty="0"/>
          </a:p>
        </p:txBody>
      </p:sp>
      <p:pic>
        <p:nvPicPr>
          <p:cNvPr id="40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131" y="3864769"/>
            <a:ext cx="171450" cy="171450"/>
          </a:xfrm>
          <a:prstGeom prst="rect">
            <a:avLst/>
          </a:prstGeom>
        </p:spPr>
      </p:pic>
      <p:pic>
        <p:nvPicPr>
          <p:cNvPr id="4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016" y="3861197"/>
            <a:ext cx="192881" cy="178594"/>
          </a:xfrm>
          <a:prstGeom prst="rect">
            <a:avLst/>
          </a:prstGeom>
        </p:spPr>
      </p:pic>
      <p:pic>
        <p:nvPicPr>
          <p:cNvPr id="42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331" y="3864769"/>
            <a:ext cx="171450" cy="171450"/>
          </a:xfrm>
          <a:prstGeom prst="rect">
            <a:avLst/>
          </a:prstGeom>
        </p:spPr>
      </p:pic>
      <p:pic>
        <p:nvPicPr>
          <p:cNvPr id="4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216" y="3861197"/>
            <a:ext cx="192881" cy="178594"/>
          </a:xfrm>
          <a:prstGeom prst="rect">
            <a:avLst/>
          </a:prstGeom>
        </p:spPr>
      </p:pic>
      <p:sp>
        <p:nvSpPr>
          <p:cNvPr id="44" name="Text 27"/>
          <p:cNvSpPr/>
          <p:nvPr/>
        </p:nvSpPr>
        <p:spPr>
          <a:xfrm>
            <a:off x="2866318" y="4543425"/>
            <a:ext cx="166889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表示在该维度具有显著竞争优势</a:t>
            </a:r>
            <a:endParaRPr lang="en-US" sz="900" dirty="0"/>
          </a:p>
        </p:txBody>
      </p:sp>
      <p:pic>
        <p:nvPicPr>
          <p:cNvPr id="45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8434" y="4568428"/>
            <a:ext cx="160734" cy="150019"/>
          </a:xfrm>
          <a:prstGeom prst="rect">
            <a:avLst/>
          </a:prstGeom>
        </p:spPr>
      </p:pic>
      <p:sp>
        <p:nvSpPr>
          <p:cNvPr id="46" name="Text 28"/>
          <p:cNvSpPr/>
          <p:nvPr/>
        </p:nvSpPr>
        <p:spPr>
          <a:xfrm>
            <a:off x="4895255" y="4543425"/>
            <a:ext cx="166889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表示完全符合并在业界标准之上</a:t>
            </a:r>
            <a:endParaRPr lang="en-US" sz="900" dirty="0"/>
          </a:p>
        </p:txBody>
      </p:sp>
      <p:pic>
        <p:nvPicPr>
          <p:cNvPr id="47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5230" y="4568428"/>
            <a:ext cx="142875" cy="1500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rgbClr val="11182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275" y="857250"/>
            <a:ext cx="28575" cy="3086100"/>
          </a:xfrm>
          <a:prstGeom prst="ellipse">
            <a:avLst/>
          </a:prstGeom>
        </p:spPr>
      </p:pic>
      <p:sp>
        <p:nvSpPr>
          <p:cNvPr id="6" name="Shape 1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428625" y="125016"/>
            <a:ext cx="228645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Technical Architecture</a:t>
            </a:r>
            <a:endParaRPr lang="en-US" sz="1100" dirty="0"/>
          </a:p>
        </p:txBody>
      </p:sp>
      <p:sp>
        <p:nvSpPr>
          <p:cNvPr id="8" name="Text 3"/>
          <p:cNvSpPr/>
          <p:nvPr/>
        </p:nvSpPr>
        <p:spPr>
          <a:xfrm>
            <a:off x="2609924" y="139303"/>
            <a:ext cx="9980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四层智能闭环</a:t>
            </a:r>
            <a:endParaRPr lang="en-US" sz="900" dirty="0"/>
          </a:p>
        </p:txBody>
      </p:sp>
      <p:sp>
        <p:nvSpPr>
          <p:cNvPr id="9" name="Shape 4"/>
          <p:cNvSpPr/>
          <p:nvPr/>
        </p:nvSpPr>
        <p:spPr>
          <a:xfrm>
            <a:off x="428625" y="857250"/>
            <a:ext cx="2647876" cy="714375"/>
          </a:xfrm>
          <a:prstGeom prst="roundRect">
            <a:avLst>
              <a:gd name="adj" fmla="val 12000"/>
            </a:avLst>
          </a:prstGeom>
          <a:solidFill>
            <a:srgbClr val="1E293B"/>
          </a:solidFill>
          <a:ln/>
          <a:effectLst>
            <a:outerShdw blurRad="190500" dist="12700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857250"/>
            <a:ext cx="2647876" cy="7143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650" y="1028700"/>
            <a:ext cx="113352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L1 数据接入层</a:t>
            </a:r>
            <a:endParaRPr lang="en-US" sz="1100" dirty="0"/>
          </a:p>
        </p:txBody>
      </p:sp>
      <p:sp>
        <p:nvSpPr>
          <p:cNvPr id="12" name="Text 6"/>
          <p:cNvSpPr/>
          <p:nvPr/>
        </p:nvSpPr>
        <p:spPr>
          <a:xfrm>
            <a:off x="628650" y="1257300"/>
            <a:ext cx="113352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Ingestion</a:t>
            </a:r>
            <a:endParaRPr lang="en-US" sz="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032" y="1128713"/>
            <a:ext cx="150019" cy="171450"/>
          </a:xfrm>
          <a:prstGeom prst="rect">
            <a:avLst/>
          </a:prstGeom>
        </p:spPr>
      </p:pic>
      <p:sp>
        <p:nvSpPr>
          <p:cNvPr id="14" name="Shape 7"/>
          <p:cNvSpPr/>
          <p:nvPr/>
        </p:nvSpPr>
        <p:spPr>
          <a:xfrm>
            <a:off x="428625" y="1685925"/>
            <a:ext cx="2647876" cy="714375"/>
          </a:xfrm>
          <a:prstGeom prst="roundRect">
            <a:avLst>
              <a:gd name="adj" fmla="val 12000"/>
            </a:avLst>
          </a:prstGeom>
          <a:solidFill>
            <a:srgbClr val="1E293B"/>
          </a:solidFill>
          <a:ln/>
          <a:effectLst>
            <a:outerShdw blurRad="190500" dist="12700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" y="1685925"/>
            <a:ext cx="2647876" cy="71437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28650" y="1857375"/>
            <a:ext cx="118252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A5B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L2 分析引擎层</a:t>
            </a:r>
            <a:endParaRPr lang="en-US" sz="1100" dirty="0"/>
          </a:p>
        </p:txBody>
      </p:sp>
      <p:sp>
        <p:nvSpPr>
          <p:cNvPr id="17" name="Text 9"/>
          <p:cNvSpPr/>
          <p:nvPr/>
        </p:nvSpPr>
        <p:spPr>
          <a:xfrm>
            <a:off x="628650" y="2085975"/>
            <a:ext cx="118252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Graph &amp; Time-Series</a:t>
            </a:r>
            <a:endParaRPr lang="en-US" sz="8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738" y="1957388"/>
            <a:ext cx="214313" cy="171450"/>
          </a:xfrm>
          <a:prstGeom prst="rect">
            <a:avLst/>
          </a:prstGeom>
        </p:spPr>
      </p:pic>
      <p:sp>
        <p:nvSpPr>
          <p:cNvPr id="19" name="Shape 10"/>
          <p:cNvSpPr/>
          <p:nvPr/>
        </p:nvSpPr>
        <p:spPr>
          <a:xfrm>
            <a:off x="428625" y="2514600"/>
            <a:ext cx="2647876" cy="714375"/>
          </a:xfrm>
          <a:prstGeom prst="roundRect">
            <a:avLst>
              <a:gd name="adj" fmla="val 12000"/>
            </a:avLst>
          </a:prstGeom>
          <a:solidFill>
            <a:srgbClr val="1E293B"/>
          </a:solidFill>
          <a:ln/>
          <a:effectLst>
            <a:outerShdw blurRad="190500" dist="12700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25" y="2514600"/>
            <a:ext cx="2647876" cy="71437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628650" y="2686050"/>
            <a:ext cx="113352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L3 预警模型层</a:t>
            </a:r>
            <a:endParaRPr lang="en-US" sz="1100" dirty="0"/>
          </a:p>
        </p:txBody>
      </p:sp>
      <p:sp>
        <p:nvSpPr>
          <p:cNvPr id="22" name="Text 12"/>
          <p:cNvSpPr/>
          <p:nvPr/>
        </p:nvSpPr>
        <p:spPr>
          <a:xfrm>
            <a:off x="628650" y="2914650"/>
            <a:ext cx="113352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Prediction Core</a:t>
            </a:r>
            <a:endParaRPr lang="en-US" sz="80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3601" y="2786063"/>
            <a:ext cx="171450" cy="171450"/>
          </a:xfrm>
          <a:prstGeom prst="rect">
            <a:avLst/>
          </a:prstGeom>
        </p:spPr>
      </p:pic>
      <p:sp>
        <p:nvSpPr>
          <p:cNvPr id="24" name="Shape 13"/>
          <p:cNvSpPr/>
          <p:nvPr/>
        </p:nvSpPr>
        <p:spPr>
          <a:xfrm>
            <a:off x="428625" y="3343275"/>
            <a:ext cx="2647876" cy="714375"/>
          </a:xfrm>
          <a:prstGeom prst="roundRect">
            <a:avLst>
              <a:gd name="adj" fmla="val 12000"/>
            </a:avLst>
          </a:prstGeom>
          <a:solidFill>
            <a:srgbClr val="1E293B"/>
          </a:solidFill>
          <a:ln/>
          <a:effectLst>
            <a:outerShdw blurRad="190500" dist="12700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625" y="3343275"/>
            <a:ext cx="2647876" cy="714375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628650" y="3514725"/>
            <a:ext cx="11586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L4 决策反馈层</a:t>
            </a:r>
            <a:endParaRPr lang="en-US" sz="1100" dirty="0"/>
          </a:p>
        </p:txBody>
      </p:sp>
      <p:sp>
        <p:nvSpPr>
          <p:cNvPr id="27" name="Text 15"/>
          <p:cNvSpPr/>
          <p:nvPr/>
        </p:nvSpPr>
        <p:spPr>
          <a:xfrm>
            <a:off x="628650" y="3743325"/>
            <a:ext cx="115863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Action &amp; Dashboard</a:t>
            </a:r>
            <a:endParaRPr lang="en-US" sz="800" dirty="0"/>
          </a:p>
        </p:txBody>
      </p:sp>
      <p:pic>
        <p:nvPicPr>
          <p:cNvPr id="2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5032" y="3621881"/>
            <a:ext cx="150019" cy="157163"/>
          </a:xfrm>
          <a:prstGeom prst="rect">
            <a:avLst/>
          </a:prstGeom>
        </p:spPr>
      </p:pic>
      <p:sp>
        <p:nvSpPr>
          <p:cNvPr id="29" name="Shape 16"/>
          <p:cNvSpPr/>
          <p:nvPr/>
        </p:nvSpPr>
        <p:spPr>
          <a:xfrm>
            <a:off x="3419401" y="1171575"/>
            <a:ext cx="2562262" cy="1143000"/>
          </a:xfrm>
          <a:prstGeom prst="roundRect">
            <a:avLst>
              <a:gd name="adj" fmla="val 7500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30" name="Text 17"/>
          <p:cNvSpPr/>
          <p:nvPr/>
        </p:nvSpPr>
        <p:spPr>
          <a:xfrm>
            <a:off x="3765872" y="1350169"/>
            <a:ext cx="225665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数据源 &amp; 存储</a:t>
            </a:r>
            <a:endParaRPr lang="en-US" sz="900" dirty="0"/>
          </a:p>
        </p:txBody>
      </p:sp>
      <p:pic>
        <p:nvPicPr>
          <p:cNvPr id="31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97994" y="1378744"/>
            <a:ext cx="110728" cy="114300"/>
          </a:xfrm>
          <a:prstGeom prst="rect">
            <a:avLst/>
          </a:prstGeom>
        </p:spPr>
      </p:pic>
      <p:sp>
        <p:nvSpPr>
          <p:cNvPr id="32" name="Shape 18"/>
          <p:cNvSpPr/>
          <p:nvPr/>
        </p:nvSpPr>
        <p:spPr>
          <a:xfrm>
            <a:off x="3597994" y="1635919"/>
            <a:ext cx="687921" cy="200025"/>
          </a:xfrm>
          <a:prstGeom prst="roundRect">
            <a:avLst>
              <a:gd name="adj" fmla="val 14286"/>
            </a:avLst>
          </a:prstGeom>
          <a:solidFill>
            <a:srgbClr val="374151"/>
          </a:solidFill>
          <a:ln/>
        </p:spPr>
      </p:sp>
      <p:sp>
        <p:nvSpPr>
          <p:cNvPr id="33" name="Text 19"/>
          <p:cNvSpPr/>
          <p:nvPr/>
        </p:nvSpPr>
        <p:spPr>
          <a:xfrm>
            <a:off x="3597994" y="1635919"/>
            <a:ext cx="907377" cy="200025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 API</a:t>
            </a:r>
            <a:endParaRPr lang="en-US" sz="800" dirty="0"/>
          </a:p>
        </p:txBody>
      </p:sp>
      <p:sp>
        <p:nvSpPr>
          <p:cNvPr id="34" name="Shape 20"/>
          <p:cNvSpPr/>
          <p:nvPr/>
        </p:nvSpPr>
        <p:spPr>
          <a:xfrm>
            <a:off x="4371640" y="1635919"/>
            <a:ext cx="603312" cy="200025"/>
          </a:xfrm>
          <a:prstGeom prst="roundRect">
            <a:avLst>
              <a:gd name="adj" fmla="val 14286"/>
            </a:avLst>
          </a:prstGeom>
          <a:solidFill>
            <a:srgbClr val="374151"/>
          </a:solidFill>
          <a:ln/>
        </p:spPr>
      </p:sp>
      <p:sp>
        <p:nvSpPr>
          <p:cNvPr id="35" name="Text 21"/>
          <p:cNvSpPr/>
          <p:nvPr/>
        </p:nvSpPr>
        <p:spPr>
          <a:xfrm>
            <a:off x="4371640" y="1635919"/>
            <a:ext cx="822768" cy="200025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Gitee API</a:t>
            </a:r>
            <a:endParaRPr lang="en-US" sz="800" dirty="0"/>
          </a:p>
        </p:txBody>
      </p:sp>
      <p:sp>
        <p:nvSpPr>
          <p:cNvPr id="36" name="Shape 22"/>
          <p:cNvSpPr/>
          <p:nvPr/>
        </p:nvSpPr>
        <p:spPr>
          <a:xfrm>
            <a:off x="3597994" y="1921669"/>
            <a:ext cx="747750" cy="214313"/>
          </a:xfrm>
          <a:prstGeom prst="roundRect">
            <a:avLst>
              <a:gd name="adj" fmla="val 13333"/>
            </a:avLst>
          </a:prstGeom>
          <a:solidFill>
            <a:srgbClr val="1E3A8A">
              <a:alpha val="50000"/>
            </a:srgbClr>
          </a:solidFill>
          <a:ln w="12700">
            <a:solidFill>
              <a:srgbClr val="3B82F6"/>
            </a:solidFill>
            <a:prstDash val="solid"/>
          </a:ln>
        </p:spPr>
      </p:sp>
      <p:sp>
        <p:nvSpPr>
          <p:cNvPr id="37" name="Text 23"/>
          <p:cNvSpPr/>
          <p:nvPr/>
        </p:nvSpPr>
        <p:spPr>
          <a:xfrm>
            <a:off x="3597994" y="1921669"/>
            <a:ext cx="967206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Neo4j (图库)</a:t>
            </a:r>
            <a:endParaRPr lang="en-US" sz="800" dirty="0"/>
          </a:p>
        </p:txBody>
      </p:sp>
      <p:sp>
        <p:nvSpPr>
          <p:cNvPr id="38" name="Shape 24"/>
          <p:cNvSpPr/>
          <p:nvPr/>
        </p:nvSpPr>
        <p:spPr>
          <a:xfrm>
            <a:off x="4431469" y="1921669"/>
            <a:ext cx="688479" cy="214313"/>
          </a:xfrm>
          <a:prstGeom prst="roundRect">
            <a:avLst>
              <a:gd name="adj" fmla="val 13333"/>
            </a:avLst>
          </a:prstGeom>
          <a:solidFill>
            <a:srgbClr val="374151"/>
          </a:solidFill>
          <a:ln/>
        </p:spPr>
      </p:sp>
      <p:sp>
        <p:nvSpPr>
          <p:cNvPr id="39" name="Text 25"/>
          <p:cNvSpPr/>
          <p:nvPr/>
        </p:nvSpPr>
        <p:spPr>
          <a:xfrm>
            <a:off x="4431469" y="1921669"/>
            <a:ext cx="907935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ClickHouse</a:t>
            </a:r>
            <a:endParaRPr lang="en-US" sz="800" dirty="0"/>
          </a:p>
        </p:txBody>
      </p:sp>
      <p:sp>
        <p:nvSpPr>
          <p:cNvPr id="40" name="Shape 26"/>
          <p:cNvSpPr/>
          <p:nvPr/>
        </p:nvSpPr>
        <p:spPr>
          <a:xfrm>
            <a:off x="6153113" y="1171575"/>
            <a:ext cx="2562262" cy="1143000"/>
          </a:xfrm>
          <a:prstGeom prst="roundRect">
            <a:avLst>
              <a:gd name="adj" fmla="val 7500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41" name="Text 27"/>
          <p:cNvSpPr/>
          <p:nvPr/>
        </p:nvSpPr>
        <p:spPr>
          <a:xfrm>
            <a:off x="6531732" y="1350169"/>
            <a:ext cx="222450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818CF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核心算法</a:t>
            </a:r>
            <a:endParaRPr lang="en-US" sz="900" dirty="0"/>
          </a:p>
        </p:txBody>
      </p:sp>
      <p:pic>
        <p:nvPicPr>
          <p:cNvPr id="42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31707" y="1385888"/>
            <a:ext cx="142875" cy="100013"/>
          </a:xfrm>
          <a:prstGeom prst="rect">
            <a:avLst/>
          </a:prstGeom>
        </p:spPr>
      </p:pic>
      <p:sp>
        <p:nvSpPr>
          <p:cNvPr id="43" name="Shape 28"/>
          <p:cNvSpPr/>
          <p:nvPr/>
        </p:nvSpPr>
        <p:spPr>
          <a:xfrm>
            <a:off x="6331707" y="1635919"/>
            <a:ext cx="879909" cy="214313"/>
          </a:xfrm>
          <a:prstGeom prst="roundRect">
            <a:avLst>
              <a:gd name="adj" fmla="val 13333"/>
            </a:avLst>
          </a:prstGeom>
          <a:solidFill>
            <a:srgbClr val="312E81">
              <a:alpha val="50000"/>
            </a:srgbClr>
          </a:solidFill>
          <a:ln w="12700">
            <a:solidFill>
              <a:srgbClr val="6366F1"/>
            </a:solidFill>
            <a:prstDash val="solid"/>
          </a:ln>
        </p:spPr>
      </p:sp>
      <p:sp>
        <p:nvSpPr>
          <p:cNvPr id="44" name="Text 29"/>
          <p:cNvSpPr/>
          <p:nvPr/>
        </p:nvSpPr>
        <p:spPr>
          <a:xfrm>
            <a:off x="6331707" y="1635919"/>
            <a:ext cx="1099365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A5B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PageRank 变种</a:t>
            </a:r>
            <a:endParaRPr lang="en-US" sz="800" dirty="0"/>
          </a:p>
        </p:txBody>
      </p:sp>
      <p:sp>
        <p:nvSpPr>
          <p:cNvPr id="45" name="Shape 30"/>
          <p:cNvSpPr/>
          <p:nvPr/>
        </p:nvSpPr>
        <p:spPr>
          <a:xfrm>
            <a:off x="7297341" y="1635919"/>
            <a:ext cx="966750" cy="214313"/>
          </a:xfrm>
          <a:prstGeom prst="roundRect">
            <a:avLst>
              <a:gd name="adj" fmla="val 13333"/>
            </a:avLst>
          </a:prstGeom>
          <a:solidFill>
            <a:srgbClr val="374151"/>
          </a:solidFill>
          <a:ln/>
        </p:spPr>
      </p:sp>
      <p:sp>
        <p:nvSpPr>
          <p:cNvPr id="46" name="Text 31"/>
          <p:cNvSpPr/>
          <p:nvPr/>
        </p:nvSpPr>
        <p:spPr>
          <a:xfrm>
            <a:off x="7297341" y="1635919"/>
            <a:ext cx="1186206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Louvain 社区发现</a:t>
            </a:r>
            <a:endParaRPr lang="en-US" sz="800" dirty="0"/>
          </a:p>
        </p:txBody>
      </p:sp>
      <p:sp>
        <p:nvSpPr>
          <p:cNvPr id="47" name="Shape 32"/>
          <p:cNvSpPr/>
          <p:nvPr/>
        </p:nvSpPr>
        <p:spPr>
          <a:xfrm>
            <a:off x="6331707" y="1935956"/>
            <a:ext cx="1273932" cy="200025"/>
          </a:xfrm>
          <a:prstGeom prst="roundRect">
            <a:avLst>
              <a:gd name="adj" fmla="val 14286"/>
            </a:avLst>
          </a:prstGeom>
          <a:solidFill>
            <a:srgbClr val="374151"/>
          </a:solidFill>
          <a:ln/>
        </p:spPr>
      </p:sp>
      <p:sp>
        <p:nvSpPr>
          <p:cNvPr id="48" name="Text 33"/>
          <p:cNvSpPr/>
          <p:nvPr/>
        </p:nvSpPr>
        <p:spPr>
          <a:xfrm>
            <a:off x="6331707" y="1935956"/>
            <a:ext cx="1493388" cy="200025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Betweenness Centrality</a:t>
            </a:r>
            <a:endParaRPr lang="en-US" sz="800" dirty="0"/>
          </a:p>
        </p:txBody>
      </p:sp>
      <p:sp>
        <p:nvSpPr>
          <p:cNvPr id="49" name="Shape 34"/>
          <p:cNvSpPr/>
          <p:nvPr/>
        </p:nvSpPr>
        <p:spPr>
          <a:xfrm>
            <a:off x="3419401" y="2486025"/>
            <a:ext cx="2562262" cy="1143000"/>
          </a:xfrm>
          <a:prstGeom prst="roundRect">
            <a:avLst>
              <a:gd name="adj" fmla="val 7500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50" name="Text 35"/>
          <p:cNvSpPr/>
          <p:nvPr/>
        </p:nvSpPr>
        <p:spPr>
          <a:xfrm>
            <a:off x="3769444" y="2664619"/>
            <a:ext cx="225308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C08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预测模型</a:t>
            </a:r>
            <a:endParaRPr lang="en-US" sz="900" dirty="0"/>
          </a:p>
        </p:txBody>
      </p:sp>
      <p:pic>
        <p:nvPicPr>
          <p:cNvPr id="51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97994" y="2693194"/>
            <a:ext cx="114300" cy="114300"/>
          </a:xfrm>
          <a:prstGeom prst="rect">
            <a:avLst/>
          </a:prstGeom>
        </p:spPr>
      </p:pic>
      <p:sp>
        <p:nvSpPr>
          <p:cNvPr id="52" name="Shape 36"/>
          <p:cNvSpPr/>
          <p:nvPr/>
        </p:nvSpPr>
        <p:spPr>
          <a:xfrm>
            <a:off x="3597994" y="2950369"/>
            <a:ext cx="847985" cy="214313"/>
          </a:xfrm>
          <a:prstGeom prst="roundRect">
            <a:avLst>
              <a:gd name="adj" fmla="val 13333"/>
            </a:avLst>
          </a:prstGeom>
          <a:solidFill>
            <a:srgbClr val="581C87">
              <a:alpha val="50000"/>
            </a:srgbClr>
          </a:solidFill>
          <a:ln w="12700">
            <a:solidFill>
              <a:srgbClr val="A855F7"/>
            </a:solidFill>
            <a:prstDash val="solid"/>
          </a:ln>
        </p:spPr>
      </p:sp>
      <p:sp>
        <p:nvSpPr>
          <p:cNvPr id="53" name="Text 37"/>
          <p:cNvSpPr/>
          <p:nvPr/>
        </p:nvSpPr>
        <p:spPr>
          <a:xfrm>
            <a:off x="3597994" y="2950369"/>
            <a:ext cx="1067441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Prophet (时序)</a:t>
            </a:r>
            <a:endParaRPr lang="en-US" sz="800" dirty="0"/>
          </a:p>
        </p:txBody>
      </p:sp>
      <p:sp>
        <p:nvSpPr>
          <p:cNvPr id="54" name="Shape 38"/>
          <p:cNvSpPr/>
          <p:nvPr/>
        </p:nvSpPr>
        <p:spPr>
          <a:xfrm>
            <a:off x="4531705" y="2950369"/>
            <a:ext cx="570942" cy="214313"/>
          </a:xfrm>
          <a:prstGeom prst="roundRect">
            <a:avLst>
              <a:gd name="adj" fmla="val 13333"/>
            </a:avLst>
          </a:prstGeom>
          <a:solidFill>
            <a:srgbClr val="374151"/>
          </a:solidFill>
          <a:ln/>
        </p:spPr>
      </p:sp>
      <p:sp>
        <p:nvSpPr>
          <p:cNvPr id="55" name="Text 39"/>
          <p:cNvSpPr/>
          <p:nvPr/>
        </p:nvSpPr>
        <p:spPr>
          <a:xfrm>
            <a:off x="4531705" y="2950369"/>
            <a:ext cx="790398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XGBoost</a:t>
            </a:r>
            <a:endParaRPr lang="en-US" sz="800" dirty="0"/>
          </a:p>
        </p:txBody>
      </p:sp>
      <p:sp>
        <p:nvSpPr>
          <p:cNvPr id="56" name="Shape 40"/>
          <p:cNvSpPr/>
          <p:nvPr/>
        </p:nvSpPr>
        <p:spPr>
          <a:xfrm>
            <a:off x="3597994" y="3250406"/>
            <a:ext cx="1197583" cy="200025"/>
          </a:xfrm>
          <a:prstGeom prst="roundRect">
            <a:avLst>
              <a:gd name="adj" fmla="val 14286"/>
            </a:avLst>
          </a:prstGeom>
          <a:solidFill>
            <a:srgbClr val="374151"/>
          </a:solidFill>
          <a:ln/>
        </p:spPr>
      </p:sp>
      <p:sp>
        <p:nvSpPr>
          <p:cNvPr id="57" name="Text 41"/>
          <p:cNvSpPr/>
          <p:nvPr/>
        </p:nvSpPr>
        <p:spPr>
          <a:xfrm>
            <a:off x="3597994" y="3250406"/>
            <a:ext cx="1417039" cy="200025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OpenAI API (建议生成)</a:t>
            </a:r>
            <a:endParaRPr lang="en-US" sz="800" dirty="0"/>
          </a:p>
        </p:txBody>
      </p:sp>
      <p:sp>
        <p:nvSpPr>
          <p:cNvPr id="58" name="Shape 42"/>
          <p:cNvSpPr/>
          <p:nvPr/>
        </p:nvSpPr>
        <p:spPr>
          <a:xfrm>
            <a:off x="6153113" y="2486025"/>
            <a:ext cx="2562262" cy="1143000"/>
          </a:xfrm>
          <a:prstGeom prst="roundRect">
            <a:avLst>
              <a:gd name="adj" fmla="val 7500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59" name="Text 43"/>
          <p:cNvSpPr/>
          <p:nvPr/>
        </p:nvSpPr>
        <p:spPr>
          <a:xfrm>
            <a:off x="6517444" y="2664619"/>
            <a:ext cx="223879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展示与交互</a:t>
            </a:r>
            <a:endParaRPr lang="en-US" sz="900" dirty="0"/>
          </a:p>
        </p:txBody>
      </p:sp>
      <p:pic>
        <p:nvPicPr>
          <p:cNvPr id="60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1707" y="2693194"/>
            <a:ext cx="128588" cy="114300"/>
          </a:xfrm>
          <a:prstGeom prst="rect">
            <a:avLst/>
          </a:prstGeom>
        </p:spPr>
      </p:pic>
      <p:sp>
        <p:nvSpPr>
          <p:cNvPr id="61" name="Shape 44"/>
          <p:cNvSpPr/>
          <p:nvPr/>
        </p:nvSpPr>
        <p:spPr>
          <a:xfrm>
            <a:off x="6331707" y="2950369"/>
            <a:ext cx="430299" cy="214313"/>
          </a:xfrm>
          <a:prstGeom prst="roundRect">
            <a:avLst>
              <a:gd name="adj" fmla="val 13333"/>
            </a:avLst>
          </a:prstGeom>
          <a:solidFill>
            <a:srgbClr val="374151"/>
          </a:solidFill>
          <a:ln/>
        </p:spPr>
      </p:sp>
      <p:sp>
        <p:nvSpPr>
          <p:cNvPr id="62" name="Text 45"/>
          <p:cNvSpPr/>
          <p:nvPr/>
        </p:nvSpPr>
        <p:spPr>
          <a:xfrm>
            <a:off x="6331707" y="2950369"/>
            <a:ext cx="649755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</a:t>
            </a:r>
            <a:endParaRPr lang="en-US" sz="800" dirty="0"/>
          </a:p>
        </p:txBody>
      </p:sp>
      <p:sp>
        <p:nvSpPr>
          <p:cNvPr id="63" name="Shape 46"/>
          <p:cNvSpPr/>
          <p:nvPr/>
        </p:nvSpPr>
        <p:spPr>
          <a:xfrm>
            <a:off x="6847731" y="2950369"/>
            <a:ext cx="815727" cy="214313"/>
          </a:xfrm>
          <a:prstGeom prst="roundRect">
            <a:avLst>
              <a:gd name="adj" fmla="val 13333"/>
            </a:avLst>
          </a:prstGeom>
          <a:solidFill>
            <a:srgbClr val="14532D">
              <a:alpha val="50000"/>
            </a:srgbClr>
          </a:solidFill>
          <a:ln w="12700">
            <a:solidFill>
              <a:srgbClr val="22C55E"/>
            </a:solidFill>
            <a:prstDash val="solid"/>
          </a:ln>
        </p:spPr>
      </p:sp>
      <p:sp>
        <p:nvSpPr>
          <p:cNvPr id="64" name="Text 47"/>
          <p:cNvSpPr/>
          <p:nvPr/>
        </p:nvSpPr>
        <p:spPr>
          <a:xfrm>
            <a:off x="6847731" y="2950369"/>
            <a:ext cx="1035183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ECharts/D3.js</a:t>
            </a:r>
            <a:endParaRPr lang="en-US" sz="800" dirty="0"/>
          </a:p>
        </p:txBody>
      </p:sp>
      <p:sp>
        <p:nvSpPr>
          <p:cNvPr id="65" name="Shape 48"/>
          <p:cNvSpPr/>
          <p:nvPr/>
        </p:nvSpPr>
        <p:spPr>
          <a:xfrm>
            <a:off x="7749183" y="2950369"/>
            <a:ext cx="521829" cy="214313"/>
          </a:xfrm>
          <a:prstGeom prst="roundRect">
            <a:avLst>
              <a:gd name="adj" fmla="val 13333"/>
            </a:avLst>
          </a:prstGeom>
          <a:solidFill>
            <a:srgbClr val="374151"/>
          </a:solidFill>
          <a:ln/>
        </p:spPr>
      </p:sp>
      <p:sp>
        <p:nvSpPr>
          <p:cNvPr id="66" name="Text 49"/>
          <p:cNvSpPr/>
          <p:nvPr/>
        </p:nvSpPr>
        <p:spPr>
          <a:xfrm>
            <a:off x="7749183" y="2950369"/>
            <a:ext cx="741285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FastAPI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457200"/>
          </a:xfrm>
          <a:prstGeom prst="roundRect">
            <a:avLst>
              <a:gd name="adj" fmla="val 0"/>
            </a:avLst>
          </a:prstGeom>
          <a:solidFill>
            <a:srgbClr val="1E3A8A"/>
          </a:solidFill>
          <a:ln/>
          <a:effectLst>
            <a:outerShdw blurRad="76200" dist="508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428625" y="128588"/>
            <a:ext cx="241191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核心创新点: 时序图融合分析引擎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28625" y="742950"/>
            <a:ext cx="27764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 b="1" dirty="0">
                <a:solidFill>
                  <a:srgbClr val="1E293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双模建模方法
</a:t>
            </a:r>
            <a:r>
              <a:rPr lang="en-US" sz="110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Dual-Mode Modeling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428625" y="1485900"/>
            <a:ext cx="7144" cy="1771650"/>
          </a:xfrm>
          <a:prstGeom prst="line">
            <a:avLst/>
          </a:prstGeom>
          <a:noFill/>
          <a:ln w="25400">
            <a:solidFill>
              <a:srgbClr val="E2E8F0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378619" y="1485900"/>
            <a:ext cx="228600" cy="228600"/>
          </a:xfrm>
          <a:prstGeom prst="roundRect">
            <a:avLst>
              <a:gd name="adj" fmla="val 50000"/>
            </a:avLst>
          </a:prstGeom>
          <a:solidFill>
            <a:srgbClr val="DBEAFE"/>
          </a:solidFill>
          <a:ln/>
        </p:spPr>
      </p:sp>
      <p:sp>
        <p:nvSpPr>
          <p:cNvPr id="8" name="Text 6"/>
          <p:cNvSpPr/>
          <p:nvPr/>
        </p:nvSpPr>
        <p:spPr>
          <a:xfrm>
            <a:off x="372904" y="1485900"/>
            <a:ext cx="240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671513" y="1485900"/>
            <a:ext cx="264548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E293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动态拓扑建模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671513" y="1685925"/>
            <a:ext cx="246499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将开发者协作关系映射为动态图网络，识别隐性核心节点。</a:t>
            </a:r>
            <a:endParaRPr lang="en-US" sz="800" dirty="0"/>
          </a:p>
        </p:txBody>
      </p:sp>
      <p:sp>
        <p:nvSpPr>
          <p:cNvPr id="11" name="Shape 9"/>
          <p:cNvSpPr/>
          <p:nvPr/>
        </p:nvSpPr>
        <p:spPr>
          <a:xfrm>
            <a:off x="378619" y="2200275"/>
            <a:ext cx="228600" cy="228600"/>
          </a:xfrm>
          <a:prstGeom prst="roundRect">
            <a:avLst>
              <a:gd name="adj" fmla="val 50000"/>
            </a:avLst>
          </a:prstGeom>
          <a:solidFill>
            <a:srgbClr val="F3E8FF"/>
          </a:solidFill>
          <a:ln/>
        </p:spPr>
      </p:sp>
      <p:sp>
        <p:nvSpPr>
          <p:cNvPr id="12" name="Text 10"/>
          <p:cNvSpPr/>
          <p:nvPr/>
        </p:nvSpPr>
        <p:spPr>
          <a:xfrm>
            <a:off x="372904" y="2200275"/>
            <a:ext cx="240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671513" y="2200275"/>
            <a:ext cx="264548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E293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时序特征提取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671513" y="2400300"/>
            <a:ext cx="264548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对Commit/Issue等行为数据进行多尺度时序分解。</a:t>
            </a:r>
            <a:endParaRPr lang="en-US" sz="800" dirty="0"/>
          </a:p>
        </p:txBody>
      </p:sp>
      <p:sp>
        <p:nvSpPr>
          <p:cNvPr id="15" name="Shape 13"/>
          <p:cNvSpPr/>
          <p:nvPr/>
        </p:nvSpPr>
        <p:spPr>
          <a:xfrm>
            <a:off x="378619" y="2771775"/>
            <a:ext cx="228600" cy="228600"/>
          </a:xfrm>
          <a:prstGeom prst="roundRect">
            <a:avLst>
              <a:gd name="adj" fmla="val 50000"/>
            </a:avLst>
          </a:prstGeom>
          <a:solidFill>
            <a:srgbClr val="DCFCE7"/>
          </a:solidFill>
          <a:ln/>
        </p:spPr>
      </p:sp>
      <p:sp>
        <p:nvSpPr>
          <p:cNvPr id="16" name="Text 14"/>
          <p:cNvSpPr/>
          <p:nvPr/>
        </p:nvSpPr>
        <p:spPr>
          <a:xfrm>
            <a:off x="372904" y="2771775"/>
            <a:ext cx="2400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671513" y="2771775"/>
            <a:ext cx="264548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E293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融合预测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671512" y="2971800"/>
            <a:ext cx="25992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将图特征作为权重因子输入时序模型，大幅提升准确率。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3419401" y="742950"/>
            <a:ext cx="5295974" cy="2514600"/>
          </a:xfrm>
          <a:prstGeom prst="roundRect">
            <a:avLst>
              <a:gd name="adj" fmla="val 4545"/>
            </a:avLst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597994" y="921544"/>
            <a:ext cx="543266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33415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预测误差对比 (RMSE) - 越低越好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3597994" y="1178719"/>
            <a:ext cx="543266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64748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 TensorFlow 开源项目 2023 年数据回测</a:t>
            </a:r>
            <a:endParaRPr lang="en-US" sz="80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94" y="1493044"/>
            <a:ext cx="4938452" cy="1585913"/>
          </a:xfrm>
          <a:prstGeom prst="rect">
            <a:avLst/>
          </a:prstGeom>
        </p:spPr>
      </p:pic>
      <p:sp>
        <p:nvSpPr>
          <p:cNvPr id="23" name="Shape 20"/>
          <p:cNvSpPr/>
          <p:nvPr/>
        </p:nvSpPr>
        <p:spPr>
          <a:xfrm>
            <a:off x="6955334" y="885825"/>
            <a:ext cx="1467148" cy="600075"/>
          </a:xfrm>
          <a:prstGeom prst="roundRect">
            <a:avLst>
              <a:gd name="adj" fmla="val 9524"/>
            </a:avLst>
          </a:prstGeom>
          <a:solidFill>
            <a:srgbClr val="22C55E"/>
          </a:solidFill>
          <a:ln/>
          <a:effectLst>
            <a:outerShdw blurRad="190500" dist="1270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4" name="Text 21"/>
          <p:cNvSpPr/>
          <p:nvPr/>
        </p:nvSpPr>
        <p:spPr>
          <a:xfrm>
            <a:off x="7069634" y="1000125"/>
            <a:ext cx="145800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 Boost</a:t>
            </a:r>
            <a:endParaRPr lang="en-US" sz="700" dirty="0"/>
          </a:p>
        </p:txBody>
      </p:sp>
      <p:sp>
        <p:nvSpPr>
          <p:cNvPr id="25" name="Text 22"/>
          <p:cNvSpPr/>
          <p:nvPr/>
        </p:nvSpPr>
        <p:spPr>
          <a:xfrm>
            <a:off x="7069634" y="1114425"/>
            <a:ext cx="145800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RMSE ↓ 23%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rgbClr val="0F172A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74" y="0"/>
            <a:ext cx="3047926" cy="5143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428625" y="125016"/>
            <a:ext cx="111956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B923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三级预警机制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428625" y="1364456"/>
            <a:ext cx="5450279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让风险暴露提前 </a:t>
            </a:r>
            <a:r>
              <a:rPr lang="en-US" sz="2700" b="1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3个月</a:t>
            </a: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428625" y="1943100"/>
            <a:ext cx="5295974" cy="1807369"/>
          </a:xfrm>
          <a:prstGeom prst="roundRect">
            <a:avLst>
              <a:gd name="adj" fmla="val 6324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435769" y="1950244"/>
            <a:ext cx="5281687" cy="407194"/>
          </a:xfrm>
          <a:prstGeom prst="round2Same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435769" y="2357438"/>
            <a:ext cx="5281687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40341" y="2064544"/>
            <a:ext cx="966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等级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1411225" y="2064544"/>
            <a:ext cx="182769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触发条件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3024034" y="2064544"/>
            <a:ext cx="966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提前量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3994919" y="2064544"/>
            <a:ext cx="182769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干预建议 (AI Gen)</a:t>
            </a:r>
            <a:endParaRPr lang="en-US" sz="900" dirty="0"/>
          </a:p>
        </p:txBody>
      </p:sp>
      <p:sp>
        <p:nvSpPr>
          <p:cNvPr id="15" name="Shape 11"/>
          <p:cNvSpPr/>
          <p:nvPr/>
        </p:nvSpPr>
        <p:spPr>
          <a:xfrm>
            <a:off x="435769" y="2821781"/>
            <a:ext cx="5281687" cy="7144"/>
          </a:xfrm>
          <a:prstGeom prst="line">
            <a:avLst/>
          </a:prstGeom>
          <a:noFill/>
          <a:ln w="12700">
            <a:solidFill>
              <a:srgbClr val="FFFFFF">
                <a:alpha val="5000"/>
              </a:srgbClr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890178" y="2528888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/>
          <a:effectLst>
            <a:outerShdw blurRad="127000" dist="25400" dir="18900000" algn="bl" rotWithShape="0">
              <a:srgbClr val="22C55E">
                <a:alpha val="100000"/>
              </a:srgbClr>
            </a:outerShdw>
          </a:effectLst>
        </p:spPr>
      </p:sp>
      <p:sp>
        <p:nvSpPr>
          <p:cNvPr id="17" name="Text 13"/>
          <p:cNvSpPr/>
          <p:nvPr/>
        </p:nvSpPr>
        <p:spPr>
          <a:xfrm>
            <a:off x="1430313" y="2514600"/>
            <a:ext cx="18086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贡献频率稳定，核心协作网络紧密</a:t>
            </a:r>
            <a:endParaRPr lang="en-US" sz="800" dirty="0"/>
          </a:p>
        </p:txBody>
      </p:sp>
      <p:sp>
        <p:nvSpPr>
          <p:cNvPr id="18" name="Text 14"/>
          <p:cNvSpPr/>
          <p:nvPr/>
        </p:nvSpPr>
        <p:spPr>
          <a:xfrm>
            <a:off x="3024034" y="2500313"/>
            <a:ext cx="9568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—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3985431" y="2514600"/>
            <a:ext cx="18086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持续激励，发布荣誉榜单</a:t>
            </a:r>
            <a:endParaRPr lang="en-US" sz="800" dirty="0"/>
          </a:p>
        </p:txBody>
      </p:sp>
      <p:sp>
        <p:nvSpPr>
          <p:cNvPr id="20" name="Shape 16"/>
          <p:cNvSpPr/>
          <p:nvPr/>
        </p:nvSpPr>
        <p:spPr>
          <a:xfrm>
            <a:off x="435769" y="3286125"/>
            <a:ext cx="5281687" cy="7144"/>
          </a:xfrm>
          <a:prstGeom prst="line">
            <a:avLst/>
          </a:prstGeom>
          <a:noFill/>
          <a:ln w="12700">
            <a:solidFill>
              <a:srgbClr val="FFFFFF">
                <a:alpha val="5000"/>
              </a:srgbClr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890178" y="2993231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EAB308"/>
          </a:solidFill>
          <a:ln/>
          <a:effectLst>
            <a:outerShdw blurRad="127000" dist="25400" dir="18900000" algn="bl" rotWithShape="0">
              <a:srgbClr val="EAB308">
                <a:alpha val="100000"/>
              </a:srgbClr>
            </a:outerShdw>
          </a:effectLst>
        </p:spPr>
      </p:sp>
      <p:sp>
        <p:nvSpPr>
          <p:cNvPr id="22" name="Text 18"/>
          <p:cNvSpPr/>
          <p:nvPr/>
        </p:nvSpPr>
        <p:spPr>
          <a:xfrm>
            <a:off x="1430313" y="2978944"/>
            <a:ext cx="18086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贡献 ↓ 15%</a:t>
            </a: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&amp; 关键节点活跃度下降</a:t>
            </a:r>
            <a:endParaRPr lang="en-US" sz="800" dirty="0"/>
          </a:p>
        </p:txBody>
      </p:sp>
      <p:sp>
        <p:nvSpPr>
          <p:cNvPr id="23" name="Text 19"/>
          <p:cNvSpPr/>
          <p:nvPr/>
        </p:nvSpPr>
        <p:spPr>
          <a:xfrm>
            <a:off x="3024034" y="2964656"/>
            <a:ext cx="9568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1-2 个月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3985431" y="2978944"/>
            <a:ext cx="18086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发送关怀邮件，询问阻碍点</a:t>
            </a:r>
            <a:endParaRPr lang="en-US" sz="800" dirty="0"/>
          </a:p>
        </p:txBody>
      </p:sp>
      <p:sp>
        <p:nvSpPr>
          <p:cNvPr id="25" name="Shape 21"/>
          <p:cNvSpPr/>
          <p:nvPr/>
        </p:nvSpPr>
        <p:spPr>
          <a:xfrm rot="10800000">
            <a:off x="435769" y="3286125"/>
            <a:ext cx="5281687" cy="457200"/>
          </a:xfrm>
          <a:prstGeom prst="round2SameRect">
            <a:avLst/>
          </a:prstGeom>
          <a:solidFill>
            <a:srgbClr val="7F1D1D">
              <a:alpha val="20000"/>
            </a:srgbClr>
          </a:solidFill>
          <a:ln/>
        </p:spPr>
      </p:sp>
      <p:sp>
        <p:nvSpPr>
          <p:cNvPr id="26" name="Shape 22"/>
          <p:cNvSpPr/>
          <p:nvPr/>
        </p:nvSpPr>
        <p:spPr>
          <a:xfrm>
            <a:off x="890178" y="3457575"/>
            <a:ext cx="114300" cy="114300"/>
          </a:xfrm>
          <a:prstGeom prst="roundRect">
            <a:avLst>
              <a:gd name="adj" fmla="val 50000"/>
            </a:avLst>
          </a:prstGeom>
          <a:solidFill>
            <a:srgbClr val="DC2626"/>
          </a:solidFill>
          <a:ln/>
          <a:effectLst>
            <a:outerShdw blurRad="190500" dist="25400" dir="18900000" algn="bl" rotWithShape="0">
              <a:srgbClr val="DC2626">
                <a:alpha val="100000"/>
              </a:srgbClr>
            </a:outerShdw>
          </a:effectLst>
        </p:spPr>
      </p:sp>
      <p:sp>
        <p:nvSpPr>
          <p:cNvPr id="27" name="Text 23"/>
          <p:cNvSpPr/>
          <p:nvPr/>
        </p:nvSpPr>
        <p:spPr>
          <a:xfrm>
            <a:off x="1430313" y="3443288"/>
            <a:ext cx="18086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贡献 ↓ 30%</a:t>
            </a: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&amp; 核心开发者离线</a:t>
            </a:r>
            <a:endParaRPr lang="en-US" sz="800" dirty="0"/>
          </a:p>
        </p:txBody>
      </p:sp>
      <p:sp>
        <p:nvSpPr>
          <p:cNvPr id="28" name="Text 24"/>
          <p:cNvSpPr/>
          <p:nvPr/>
        </p:nvSpPr>
        <p:spPr>
          <a:xfrm>
            <a:off x="3024034" y="3429000"/>
            <a:ext cx="9568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Max 3 个月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3985431" y="3443288"/>
            <a:ext cx="18086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召集紧急会议，启动专项激励</a:t>
            </a:r>
            <a:endParaRPr lang="en-US" sz="800" dirty="0"/>
          </a:p>
        </p:txBody>
      </p:sp>
      <p:sp>
        <p:nvSpPr>
          <p:cNvPr id="30" name="Text 26"/>
          <p:cNvSpPr/>
          <p:nvPr/>
        </p:nvSpPr>
        <p:spPr>
          <a:xfrm>
            <a:off x="585788" y="3921919"/>
            <a:ext cx="122627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历史回测准确率 &gt; 85%</a:t>
            </a:r>
            <a:endParaRPr lang="en-US" sz="800" dirty="0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939778"/>
            <a:ext cx="100013" cy="107156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1921222" y="3921919"/>
            <a:ext cx="102882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数据覆盖过去 5 年</a:t>
            </a:r>
            <a:endParaRPr lang="en-US" sz="800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60" y="3939778"/>
            <a:ext cx="100013" cy="107156"/>
          </a:xfrm>
          <a:prstGeom prst="rect">
            <a:avLst/>
          </a:prstGeom>
        </p:spPr>
      </p:pic>
      <p:sp>
        <p:nvSpPr>
          <p:cNvPr id="34" name="Shape 28"/>
          <p:cNvSpPr/>
          <p:nvPr/>
        </p:nvSpPr>
        <p:spPr>
          <a:xfrm>
            <a:off x="6734212" y="814388"/>
            <a:ext cx="1314450" cy="3486150"/>
          </a:xfrm>
          <a:prstGeom prst="roundRect">
            <a:avLst>
              <a:gd name="adj" fmla="val 27174"/>
            </a:avLst>
          </a:prstGeom>
          <a:solidFill>
            <a:srgbClr val="1E293B"/>
          </a:solidFill>
          <a:ln w="50800">
            <a:solidFill>
              <a:srgbClr val="334155"/>
            </a:solidFill>
            <a:prstDash val="solid"/>
          </a:ln>
          <a:effectLst>
            <a:outerShdw blurRad="635000" dist="317500" dir="5400000" algn="bl" rotWithShape="0">
              <a:srgbClr val="000000">
                <a:alpha val="25000"/>
              </a:srgbClr>
            </a:outerShdw>
          </a:effectLst>
        </p:spPr>
      </p:sp>
      <p:sp>
        <p:nvSpPr>
          <p:cNvPr id="35" name="Shape 29"/>
          <p:cNvSpPr/>
          <p:nvPr/>
        </p:nvSpPr>
        <p:spPr>
          <a:xfrm>
            <a:off x="6934237" y="1014413"/>
            <a:ext cx="914400" cy="914400"/>
          </a:xfrm>
          <a:prstGeom prst="roundRect">
            <a:avLst>
              <a:gd name="adj" fmla="val 50000"/>
            </a:avLst>
          </a:prstGeom>
          <a:solidFill>
            <a:srgbClr val="7F1D1D">
              <a:alpha val="50000"/>
            </a:srgbClr>
          </a:solidFill>
          <a:ln w="50800">
            <a:solidFill>
              <a:srgbClr val="0F172A"/>
            </a:solidFill>
            <a:prstDash val="solid"/>
          </a:ln>
        </p:spPr>
      </p:sp>
      <p:sp>
        <p:nvSpPr>
          <p:cNvPr id="36" name="Shape 30"/>
          <p:cNvSpPr/>
          <p:nvPr/>
        </p:nvSpPr>
        <p:spPr>
          <a:xfrm>
            <a:off x="6962812" y="1042988"/>
            <a:ext cx="857250" cy="857250"/>
          </a:xfrm>
          <a:prstGeom prst="roundRect">
            <a:avLst>
              <a:gd name="adj" fmla="val 50000"/>
            </a:avLst>
          </a:prstGeom>
          <a:solidFill>
            <a:srgbClr val="DC2626">
              <a:alpha val="20000"/>
            </a:srgbClr>
          </a:solidFill>
          <a:ln/>
          <a:effectLst>
            <a:outerShdw blurRad="381000" dist="25400" dir="18900000" algn="bl" rotWithShape="0">
              <a:srgbClr val="DC2626">
                <a:alpha val="100000"/>
              </a:srgbClr>
            </a:outerShdw>
          </a:effectLst>
        </p:spPr>
      </p:sp>
      <p:sp>
        <p:nvSpPr>
          <p:cNvPr id="37" name="Shape 31"/>
          <p:cNvSpPr/>
          <p:nvPr/>
        </p:nvSpPr>
        <p:spPr>
          <a:xfrm>
            <a:off x="6934237" y="2100263"/>
            <a:ext cx="914400" cy="914400"/>
          </a:xfrm>
          <a:prstGeom prst="roundRect">
            <a:avLst>
              <a:gd name="adj" fmla="val 50000"/>
            </a:avLst>
          </a:prstGeom>
          <a:solidFill>
            <a:srgbClr val="713F12">
              <a:alpha val="50000"/>
            </a:srgbClr>
          </a:solidFill>
          <a:ln w="50800">
            <a:solidFill>
              <a:srgbClr val="0F172A"/>
            </a:solidFill>
            <a:prstDash val="solid"/>
          </a:ln>
        </p:spPr>
      </p:sp>
      <p:sp>
        <p:nvSpPr>
          <p:cNvPr id="38" name="Shape 32"/>
          <p:cNvSpPr/>
          <p:nvPr/>
        </p:nvSpPr>
        <p:spPr>
          <a:xfrm>
            <a:off x="6962812" y="2128838"/>
            <a:ext cx="857250" cy="857250"/>
          </a:xfrm>
          <a:prstGeom prst="roundRect">
            <a:avLst>
              <a:gd name="adj" fmla="val 50000"/>
            </a:avLst>
          </a:prstGeom>
          <a:solidFill>
            <a:srgbClr val="EAB308">
              <a:alpha val="20000"/>
            </a:srgbClr>
          </a:solidFill>
          <a:ln/>
          <a:effectLst>
            <a:outerShdw blurRad="381000" dist="25400" dir="18900000" algn="bl" rotWithShape="0">
              <a:srgbClr val="EAB308">
                <a:alpha val="100000"/>
              </a:srgbClr>
            </a:outerShdw>
          </a:effectLst>
        </p:spPr>
      </p:sp>
      <p:sp>
        <p:nvSpPr>
          <p:cNvPr id="39" name="Shape 33"/>
          <p:cNvSpPr/>
          <p:nvPr/>
        </p:nvSpPr>
        <p:spPr>
          <a:xfrm>
            <a:off x="6934237" y="3186113"/>
            <a:ext cx="914400" cy="914400"/>
          </a:xfrm>
          <a:prstGeom prst="roundRect">
            <a:avLst>
              <a:gd name="adj" fmla="val 50000"/>
            </a:avLst>
          </a:prstGeom>
          <a:solidFill>
            <a:srgbClr val="14532D">
              <a:alpha val="50000"/>
            </a:srgbClr>
          </a:solidFill>
          <a:ln w="50800">
            <a:solidFill>
              <a:srgbClr val="0F172A"/>
            </a:solidFill>
            <a:prstDash val="solid"/>
          </a:ln>
        </p:spPr>
      </p:sp>
      <p:sp>
        <p:nvSpPr>
          <p:cNvPr id="40" name="Shape 34"/>
          <p:cNvSpPr/>
          <p:nvPr/>
        </p:nvSpPr>
        <p:spPr>
          <a:xfrm>
            <a:off x="6962812" y="3214688"/>
            <a:ext cx="857250" cy="857250"/>
          </a:xfrm>
          <a:prstGeom prst="roundRect">
            <a:avLst>
              <a:gd name="adj" fmla="val 50000"/>
            </a:avLst>
          </a:prstGeom>
          <a:solidFill>
            <a:srgbClr val="22C55E"/>
          </a:solidFill>
          <a:ln/>
          <a:effectLst>
            <a:outerShdw blurRad="381000" dist="25400" dir="18900000" algn="bl" rotWithShape="0">
              <a:srgbClr val="22C55E">
                <a:alpha val="100000"/>
              </a:srgbClr>
            </a:outerShdw>
          </a:effectLst>
        </p:spPr>
      </p:sp>
      <p:sp>
        <p:nvSpPr>
          <p:cNvPr id="41" name="Text 35"/>
          <p:cNvSpPr/>
          <p:nvPr/>
        </p:nvSpPr>
        <p:spPr>
          <a:xfrm>
            <a:off x="6958231" y="3543300"/>
            <a:ext cx="86641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HEALTHY</a:t>
            </a:r>
            <a:endParaRPr lang="en-US" sz="1100" dirty="0"/>
          </a:p>
        </p:txBody>
      </p:sp>
      <p:sp>
        <p:nvSpPr>
          <p:cNvPr id="42" name="Text 36"/>
          <p:cNvSpPr/>
          <p:nvPr/>
        </p:nvSpPr>
        <p:spPr>
          <a:xfrm>
            <a:off x="6531392" y="4471988"/>
            <a:ext cx="171997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00" dirty="0">
                <a:solidFill>
                  <a:srgbClr val="6B72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SYSTEM STATUS: </a:t>
            </a:r>
            <a:r>
              <a:rPr lang="en-US" sz="800" dirty="0">
                <a:solidFill>
                  <a:srgbClr val="4ADE8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MONITORING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2743200" cy="2743200"/>
          </a:xfrm>
          <a:prstGeom prst="roundRect">
            <a:avLst>
              <a:gd name="adj" fmla="val 50000"/>
            </a:avLst>
          </a:prstGeom>
          <a:solidFill>
            <a:srgbClr val="3B82F6">
              <a:alpha val="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829300" y="2085975"/>
            <a:ext cx="2743200" cy="2743200"/>
          </a:xfrm>
          <a:prstGeom prst="roundRect">
            <a:avLst>
              <a:gd name="adj" fmla="val 50000"/>
            </a:avLst>
          </a:prstGeom>
          <a:solidFill>
            <a:srgbClr val="A855F7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28625" y="125016"/>
            <a:ext cx="20473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Competitive Analysis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2370832" y="139303"/>
            <a:ext cx="8837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差异化优势</a:t>
            </a:r>
            <a:endParaRPr lang="en-US" sz="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671513"/>
            <a:ext cx="8286750" cy="2857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8625" y="1014413"/>
            <a:ext cx="91154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OpenPulse 在预测能力、图分析深度、实时性上全面领先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428625" y="1357313"/>
            <a:ext cx="8286750" cy="2857500"/>
          </a:xfrm>
          <a:prstGeom prst="roundRect">
            <a:avLst>
              <a:gd name="adj" fmla="val 3000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9" y="1364456"/>
            <a:ext cx="8272463" cy="4036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35769" y="1364456"/>
            <a:ext cx="1753241" cy="403622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对比维度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1859826" y="1364456"/>
            <a:ext cx="1742303" cy="403622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OSS Compass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3382673" y="1364456"/>
            <a:ext cx="1917436" cy="403622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 Insights</a:t>
            </a:r>
            <a:endParaRPr lang="en-US" sz="900" dirty="0"/>
          </a:p>
        </p:txBody>
      </p:sp>
      <p:sp>
        <p:nvSpPr>
          <p:cNvPr id="15" name="Text 10"/>
          <p:cNvSpPr/>
          <p:nvPr/>
        </p:nvSpPr>
        <p:spPr>
          <a:xfrm>
            <a:off x="5080653" y="1364456"/>
            <a:ext cx="1944337" cy="403622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CHAOSS Metrics</a:t>
            </a:r>
            <a:endParaRPr lang="en-US" sz="900" dirty="0"/>
          </a:p>
        </p:txBody>
      </p:sp>
      <p:sp>
        <p:nvSpPr>
          <p:cNvPr id="16" name="Shape 11"/>
          <p:cNvSpPr/>
          <p:nvPr/>
        </p:nvSpPr>
        <p:spPr>
          <a:xfrm>
            <a:off x="6915262" y="1364456"/>
            <a:ext cx="1792970" cy="403622"/>
          </a:xfrm>
          <a:prstGeom prst="round1Rect">
            <a:avLst/>
          </a:prstGeom>
          <a:solidFill>
            <a:srgbClr val="EAB308">
              <a:alpha val="10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6805534" y="1364456"/>
            <a:ext cx="2012426" cy="403622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OpenPulse</a:t>
            </a:r>
            <a:endParaRPr lang="en-US" sz="900" dirty="0"/>
          </a:p>
        </p:txBody>
      </p:sp>
      <p:sp>
        <p:nvSpPr>
          <p:cNvPr id="18" name="Shape 13"/>
          <p:cNvSpPr/>
          <p:nvPr/>
        </p:nvSpPr>
        <p:spPr>
          <a:xfrm>
            <a:off x="435769" y="2175272"/>
            <a:ext cx="8272463" cy="7144"/>
          </a:xfrm>
          <a:prstGeom prst="line">
            <a:avLst/>
          </a:prstGeom>
          <a:noFill/>
          <a:ln w="12700">
            <a:solidFill>
              <a:srgbClr val="FFFFFF">
                <a:alpha val="5000"/>
              </a:srgbClr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778669" y="1768078"/>
            <a:ext cx="1410341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时序深度</a:t>
            </a:r>
            <a:endParaRPr lang="en-US" sz="9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19" y="1914525"/>
            <a:ext cx="114300" cy="1143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859826" y="1768078"/>
            <a:ext cx="1742303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月度快照</a:t>
            </a:r>
            <a:endParaRPr lang="en-US" sz="900" dirty="0"/>
          </a:p>
        </p:txBody>
      </p:sp>
      <p:sp>
        <p:nvSpPr>
          <p:cNvPr id="22" name="Text 16"/>
          <p:cNvSpPr/>
          <p:nvPr/>
        </p:nvSpPr>
        <p:spPr>
          <a:xfrm>
            <a:off x="3382673" y="1768078"/>
            <a:ext cx="1917436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周度统计</a:t>
            </a:r>
            <a:endParaRPr lang="en-US" sz="900" dirty="0"/>
          </a:p>
        </p:txBody>
      </p:sp>
      <p:sp>
        <p:nvSpPr>
          <p:cNvPr id="23" name="Text 17"/>
          <p:cNvSpPr/>
          <p:nvPr/>
        </p:nvSpPr>
        <p:spPr>
          <a:xfrm>
            <a:off x="5080653" y="1768078"/>
            <a:ext cx="1944337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静态指标</a:t>
            </a:r>
            <a:endParaRPr lang="en-US" sz="900" dirty="0"/>
          </a:p>
        </p:txBody>
      </p:sp>
      <p:sp>
        <p:nvSpPr>
          <p:cNvPr id="24" name="Text 18"/>
          <p:cNvSpPr/>
          <p:nvPr/>
        </p:nvSpPr>
        <p:spPr>
          <a:xfrm>
            <a:off x="7487650" y="1768078"/>
            <a:ext cx="1330309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分钟级流式</a:t>
            </a:r>
            <a:endParaRPr lang="en-US" sz="90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503" y="1914525"/>
            <a:ext cx="114300" cy="114300"/>
          </a:xfrm>
          <a:prstGeom prst="rect">
            <a:avLst/>
          </a:prstGeom>
        </p:spPr>
      </p:pic>
      <p:sp>
        <p:nvSpPr>
          <p:cNvPr id="26" name="Shape 19"/>
          <p:cNvSpPr/>
          <p:nvPr/>
        </p:nvSpPr>
        <p:spPr>
          <a:xfrm>
            <a:off x="435769" y="2582466"/>
            <a:ext cx="8272463" cy="7144"/>
          </a:xfrm>
          <a:prstGeom prst="line">
            <a:avLst/>
          </a:prstGeom>
          <a:noFill/>
          <a:ln w="12700">
            <a:solidFill>
              <a:srgbClr val="FFFFFF">
                <a:alpha val="5000"/>
              </a:srgbClr>
            </a:solidFill>
            <a:prstDash val="solid"/>
          </a:ln>
        </p:spPr>
      </p:sp>
      <p:sp>
        <p:nvSpPr>
          <p:cNvPr id="27" name="Text 20"/>
          <p:cNvSpPr/>
          <p:nvPr/>
        </p:nvSpPr>
        <p:spPr>
          <a:xfrm>
            <a:off x="792956" y="2175272"/>
            <a:ext cx="1396054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图分析能力</a:t>
            </a:r>
            <a:endParaRPr lang="en-US" sz="90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19" y="2328863"/>
            <a:ext cx="128588" cy="100013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1859826" y="2175272"/>
            <a:ext cx="1742303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无</a:t>
            </a:r>
            <a:endParaRPr lang="en-US" sz="900" dirty="0"/>
          </a:p>
        </p:txBody>
      </p:sp>
      <p:sp>
        <p:nvSpPr>
          <p:cNvPr id="30" name="Text 22"/>
          <p:cNvSpPr/>
          <p:nvPr/>
        </p:nvSpPr>
        <p:spPr>
          <a:xfrm>
            <a:off x="3382673" y="2175272"/>
            <a:ext cx="1917436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基础可视化</a:t>
            </a:r>
            <a:endParaRPr lang="en-US" sz="900" dirty="0"/>
          </a:p>
        </p:txBody>
      </p:sp>
      <p:sp>
        <p:nvSpPr>
          <p:cNvPr id="31" name="Text 23"/>
          <p:cNvSpPr/>
          <p:nvPr/>
        </p:nvSpPr>
        <p:spPr>
          <a:xfrm>
            <a:off x="5080653" y="2175272"/>
            <a:ext cx="1944337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无</a:t>
            </a:r>
            <a:endParaRPr lang="en-US" sz="900" dirty="0"/>
          </a:p>
        </p:txBody>
      </p:sp>
      <p:sp>
        <p:nvSpPr>
          <p:cNvPr id="32" name="Text 24"/>
          <p:cNvSpPr/>
          <p:nvPr/>
        </p:nvSpPr>
        <p:spPr>
          <a:xfrm>
            <a:off x="7373350" y="2175272"/>
            <a:ext cx="1444609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深度结构洞分析</a:t>
            </a:r>
            <a:endParaRPr lang="en-US" sz="900" dirty="0"/>
          </a:p>
        </p:txBody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203" y="2321719"/>
            <a:ext cx="114300" cy="114300"/>
          </a:xfrm>
          <a:prstGeom prst="rect">
            <a:avLst/>
          </a:prstGeom>
        </p:spPr>
      </p:pic>
      <p:sp>
        <p:nvSpPr>
          <p:cNvPr id="34" name="Shape 25"/>
          <p:cNvSpPr/>
          <p:nvPr/>
        </p:nvSpPr>
        <p:spPr>
          <a:xfrm>
            <a:off x="435769" y="2989659"/>
            <a:ext cx="8272463" cy="7144"/>
          </a:xfrm>
          <a:prstGeom prst="line">
            <a:avLst/>
          </a:prstGeom>
          <a:noFill/>
          <a:ln w="12700">
            <a:solidFill>
              <a:srgbClr val="FFFFFF">
                <a:alpha val="5000"/>
              </a:srgbClr>
            </a:solidFill>
            <a:prstDash val="solid"/>
          </a:ln>
        </p:spPr>
      </p:sp>
      <p:sp>
        <p:nvSpPr>
          <p:cNvPr id="35" name="Text 26"/>
          <p:cNvSpPr/>
          <p:nvPr/>
        </p:nvSpPr>
        <p:spPr>
          <a:xfrm>
            <a:off x="664369" y="2582466"/>
            <a:ext cx="1524641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预测能力</a:t>
            </a:r>
            <a:endParaRPr lang="en-US" sz="900" dirty="0"/>
          </a:p>
        </p:txBody>
      </p:sp>
      <p:sp>
        <p:nvSpPr>
          <p:cNvPr id="36" name="Text 27"/>
          <p:cNvSpPr/>
          <p:nvPr/>
        </p:nvSpPr>
        <p:spPr>
          <a:xfrm>
            <a:off x="1859826" y="2582466"/>
            <a:ext cx="1742303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无</a:t>
            </a:r>
            <a:endParaRPr lang="en-US" sz="900" dirty="0"/>
          </a:p>
        </p:txBody>
      </p:sp>
      <p:sp>
        <p:nvSpPr>
          <p:cNvPr id="37" name="Text 28"/>
          <p:cNvSpPr/>
          <p:nvPr/>
        </p:nvSpPr>
        <p:spPr>
          <a:xfrm>
            <a:off x="3382673" y="2582466"/>
            <a:ext cx="1917436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无</a:t>
            </a:r>
            <a:endParaRPr lang="en-US" sz="900" dirty="0"/>
          </a:p>
        </p:txBody>
      </p:sp>
      <p:sp>
        <p:nvSpPr>
          <p:cNvPr id="38" name="Text 29"/>
          <p:cNvSpPr/>
          <p:nvPr/>
        </p:nvSpPr>
        <p:spPr>
          <a:xfrm>
            <a:off x="5080653" y="2582466"/>
            <a:ext cx="1944337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无</a:t>
            </a:r>
            <a:endParaRPr lang="en-US" sz="900" dirty="0"/>
          </a:p>
        </p:txBody>
      </p:sp>
      <p:sp>
        <p:nvSpPr>
          <p:cNvPr id="39" name="Text 30"/>
          <p:cNvSpPr/>
          <p:nvPr/>
        </p:nvSpPr>
        <p:spPr>
          <a:xfrm>
            <a:off x="7403823" y="2582466"/>
            <a:ext cx="1414137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3-6月流失预警</a:t>
            </a:r>
            <a:endParaRPr lang="en-US" sz="900" dirty="0"/>
          </a:p>
        </p:txBody>
      </p:sp>
      <p:pic>
        <p:nvPicPr>
          <p:cNvPr id="40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676" y="2728913"/>
            <a:ext cx="114300" cy="114300"/>
          </a:xfrm>
          <a:prstGeom prst="rect">
            <a:avLst/>
          </a:prstGeom>
        </p:spPr>
      </p:pic>
      <p:sp>
        <p:nvSpPr>
          <p:cNvPr id="41" name="Shape 31"/>
          <p:cNvSpPr/>
          <p:nvPr/>
        </p:nvSpPr>
        <p:spPr>
          <a:xfrm>
            <a:off x="435769" y="3396853"/>
            <a:ext cx="8272463" cy="7144"/>
          </a:xfrm>
          <a:prstGeom prst="line">
            <a:avLst/>
          </a:prstGeom>
          <a:noFill/>
          <a:ln w="12700">
            <a:solidFill>
              <a:srgbClr val="FFFFFF">
                <a:alpha val="5000"/>
              </a:srgbClr>
            </a:solidFill>
            <a:prstDash val="solid"/>
          </a:ln>
        </p:spPr>
      </p:sp>
      <p:sp>
        <p:nvSpPr>
          <p:cNvPr id="42" name="Text 32"/>
          <p:cNvSpPr/>
          <p:nvPr/>
        </p:nvSpPr>
        <p:spPr>
          <a:xfrm>
            <a:off x="750094" y="2989659"/>
            <a:ext cx="1438916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工具集成</a:t>
            </a:r>
            <a:endParaRPr lang="en-US" sz="900" dirty="0"/>
          </a:p>
        </p:txBody>
      </p:sp>
      <p:pic>
        <p:nvPicPr>
          <p:cNvPr id="43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219" y="3136106"/>
            <a:ext cx="85725" cy="114300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1859826" y="2989659"/>
            <a:ext cx="1742303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自建体系</a:t>
            </a:r>
            <a:endParaRPr lang="en-US" sz="900" dirty="0"/>
          </a:p>
        </p:txBody>
      </p:sp>
      <p:sp>
        <p:nvSpPr>
          <p:cNvPr id="45" name="Text 34"/>
          <p:cNvSpPr/>
          <p:nvPr/>
        </p:nvSpPr>
        <p:spPr>
          <a:xfrm>
            <a:off x="3382673" y="2989659"/>
            <a:ext cx="1917436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GitHub原生</a:t>
            </a:r>
            <a:endParaRPr lang="en-US" sz="900" dirty="0"/>
          </a:p>
        </p:txBody>
      </p:sp>
      <p:sp>
        <p:nvSpPr>
          <p:cNvPr id="46" name="Text 35"/>
          <p:cNvSpPr/>
          <p:nvPr/>
        </p:nvSpPr>
        <p:spPr>
          <a:xfrm>
            <a:off x="5080653" y="2989659"/>
            <a:ext cx="1944337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多源适配</a:t>
            </a:r>
            <a:endParaRPr lang="en-US" sz="900" dirty="0"/>
          </a:p>
        </p:txBody>
      </p:sp>
      <p:sp>
        <p:nvSpPr>
          <p:cNvPr id="47" name="Text 36"/>
          <p:cNvSpPr/>
          <p:nvPr/>
        </p:nvSpPr>
        <p:spPr>
          <a:xfrm>
            <a:off x="7373350" y="2989659"/>
            <a:ext cx="1444609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四工具深度集成</a:t>
            </a:r>
            <a:endParaRPr lang="en-US" sz="900" dirty="0"/>
          </a:p>
        </p:txBody>
      </p:sp>
      <p:pic>
        <p:nvPicPr>
          <p:cNvPr id="48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203" y="3136106"/>
            <a:ext cx="114300" cy="114300"/>
          </a:xfrm>
          <a:prstGeom prst="rect">
            <a:avLst/>
          </a:prstGeom>
        </p:spPr>
      </p:pic>
      <p:sp>
        <p:nvSpPr>
          <p:cNvPr id="49" name="Shape 37"/>
          <p:cNvSpPr/>
          <p:nvPr/>
        </p:nvSpPr>
        <p:spPr>
          <a:xfrm>
            <a:off x="435769" y="3804047"/>
            <a:ext cx="8272463" cy="7144"/>
          </a:xfrm>
          <a:prstGeom prst="line">
            <a:avLst/>
          </a:prstGeom>
          <a:noFill/>
          <a:ln w="12700">
            <a:solidFill>
              <a:srgbClr val="FFFFFF">
                <a:alpha val="5000"/>
              </a:srgbClr>
            </a:solidFill>
            <a:prstDash val="solid"/>
          </a:ln>
        </p:spPr>
      </p:sp>
      <p:sp>
        <p:nvSpPr>
          <p:cNvPr id="50" name="Text 38"/>
          <p:cNvSpPr/>
          <p:nvPr/>
        </p:nvSpPr>
        <p:spPr>
          <a:xfrm>
            <a:off x="778669" y="3396853"/>
            <a:ext cx="1410341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面向场景</a:t>
            </a:r>
            <a:endParaRPr lang="en-US" sz="900" dirty="0"/>
          </a:p>
        </p:txBody>
      </p:sp>
      <p:pic>
        <p:nvPicPr>
          <p:cNvPr id="51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219" y="3543300"/>
            <a:ext cx="114300" cy="114300"/>
          </a:xfrm>
          <a:prstGeom prst="rect">
            <a:avLst/>
          </a:prstGeom>
        </p:spPr>
      </p:pic>
      <p:sp>
        <p:nvSpPr>
          <p:cNvPr id="52" name="Text 39"/>
          <p:cNvSpPr/>
          <p:nvPr/>
        </p:nvSpPr>
        <p:spPr>
          <a:xfrm>
            <a:off x="1859826" y="3396853"/>
            <a:ext cx="1742303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项目评估</a:t>
            </a:r>
            <a:endParaRPr lang="en-US" sz="900" dirty="0"/>
          </a:p>
        </p:txBody>
      </p:sp>
      <p:sp>
        <p:nvSpPr>
          <p:cNvPr id="53" name="Text 40"/>
          <p:cNvSpPr/>
          <p:nvPr/>
        </p:nvSpPr>
        <p:spPr>
          <a:xfrm>
            <a:off x="3382673" y="3396853"/>
            <a:ext cx="1917436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项目统计</a:t>
            </a:r>
            <a:endParaRPr lang="en-US" sz="900" dirty="0"/>
          </a:p>
        </p:txBody>
      </p:sp>
      <p:sp>
        <p:nvSpPr>
          <p:cNvPr id="54" name="Text 41"/>
          <p:cNvSpPr/>
          <p:nvPr/>
        </p:nvSpPr>
        <p:spPr>
          <a:xfrm>
            <a:off x="5080653" y="3396853"/>
            <a:ext cx="1944337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指标定义</a:t>
            </a:r>
            <a:endParaRPr lang="en-US" sz="900" dirty="0"/>
          </a:p>
        </p:txBody>
      </p:sp>
      <p:sp>
        <p:nvSpPr>
          <p:cNvPr id="55" name="Text 42"/>
          <p:cNvSpPr/>
          <p:nvPr/>
        </p:nvSpPr>
        <p:spPr>
          <a:xfrm>
            <a:off x="7544800" y="3396853"/>
            <a:ext cx="1273159" cy="407194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决策支撑</a:t>
            </a:r>
            <a:endParaRPr lang="en-US" sz="900" dirty="0"/>
          </a:p>
        </p:txBody>
      </p:sp>
      <p:pic>
        <p:nvPicPr>
          <p:cNvPr id="56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653" y="3543300"/>
            <a:ext cx="114300" cy="114300"/>
          </a:xfrm>
          <a:prstGeom prst="rect">
            <a:avLst/>
          </a:prstGeom>
        </p:spPr>
      </p:pic>
      <p:sp>
        <p:nvSpPr>
          <p:cNvPr id="57" name="Text 43"/>
          <p:cNvSpPr/>
          <p:nvPr/>
        </p:nvSpPr>
        <p:spPr>
          <a:xfrm>
            <a:off x="764381" y="3804047"/>
            <a:ext cx="1424629" cy="403622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BFDB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数据存储</a:t>
            </a:r>
            <a:endParaRPr lang="en-US" sz="900" dirty="0"/>
          </a:p>
        </p:txBody>
      </p:sp>
      <p:pic>
        <p:nvPicPr>
          <p:cNvPr id="58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219" y="3950494"/>
            <a:ext cx="100013" cy="114300"/>
          </a:xfrm>
          <a:prstGeom prst="rect">
            <a:avLst/>
          </a:prstGeom>
        </p:spPr>
      </p:pic>
      <p:sp>
        <p:nvSpPr>
          <p:cNvPr id="59" name="Text 44"/>
          <p:cNvSpPr/>
          <p:nvPr/>
        </p:nvSpPr>
        <p:spPr>
          <a:xfrm>
            <a:off x="1859826" y="3804047"/>
            <a:ext cx="1742303" cy="403622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传统数据库</a:t>
            </a:r>
            <a:endParaRPr lang="en-US" sz="900" dirty="0"/>
          </a:p>
        </p:txBody>
      </p:sp>
      <p:sp>
        <p:nvSpPr>
          <p:cNvPr id="60" name="Text 45"/>
          <p:cNvSpPr/>
          <p:nvPr/>
        </p:nvSpPr>
        <p:spPr>
          <a:xfrm>
            <a:off x="3382673" y="3804047"/>
            <a:ext cx="1917436" cy="403622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云存储</a:t>
            </a:r>
            <a:endParaRPr lang="en-US" sz="900" dirty="0"/>
          </a:p>
        </p:txBody>
      </p:sp>
      <p:sp>
        <p:nvSpPr>
          <p:cNvPr id="61" name="Text 46"/>
          <p:cNvSpPr/>
          <p:nvPr/>
        </p:nvSpPr>
        <p:spPr>
          <a:xfrm>
            <a:off x="5080653" y="3804047"/>
            <a:ext cx="1944337" cy="403622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外部依赖</a:t>
            </a:r>
            <a:endParaRPr lang="en-US" sz="900" dirty="0"/>
          </a:p>
        </p:txBody>
      </p:sp>
      <p:sp>
        <p:nvSpPr>
          <p:cNvPr id="62" name="Text 47"/>
          <p:cNvSpPr/>
          <p:nvPr/>
        </p:nvSpPr>
        <p:spPr>
          <a:xfrm>
            <a:off x="7373350" y="3804047"/>
            <a:ext cx="1444609" cy="403622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时序数据库优化</a:t>
            </a:r>
            <a:endParaRPr lang="en-US" sz="900" dirty="0"/>
          </a:p>
        </p:txBody>
      </p:sp>
      <p:pic>
        <p:nvPicPr>
          <p:cNvPr id="63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203" y="3950494"/>
            <a:ext cx="1143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9144000" cy="5143499"/>
          </a:xfrm>
          <a:prstGeom prst="roundRect">
            <a:avLst>
              <a:gd name="adj" fmla="val 0"/>
            </a:avLst>
          </a:prstGeom>
          <a:solidFill>
            <a:srgbClr val="02061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4287" y="-42862"/>
            <a:ext cx="9144000" cy="5186362"/>
          </a:xfrm>
          <a:prstGeom prst="rect">
            <a:avLst/>
          </a:prstGeom>
        </p:spPr>
      </p:pic>
      <p:pic>
        <p:nvPicPr>
          <p:cNvPr id="6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3" y="4376666"/>
            <a:ext cx="8286750" cy="5778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66139" y="892837"/>
            <a:ext cx="140565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五层架构 · 数据驱动 · 实时响应</a:t>
            </a:r>
            <a:endParaRPr lang="en-US" sz="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300" y="4826061"/>
            <a:ext cx="96441" cy="92869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0" y="0"/>
            <a:ext cx="9144000" cy="457200"/>
          </a:xfrm>
          <a:prstGeom prst="roundRect">
            <a:avLst>
              <a:gd name="adj" fmla="val 0"/>
            </a:avLst>
          </a:prstGeom>
          <a:solidFill>
            <a:srgbClr val="0F172A">
              <a:alpha val="50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0" y="457200"/>
            <a:ext cx="9144000" cy="7144"/>
          </a:xfrm>
          <a:prstGeom prst="line">
            <a:avLst/>
          </a:prstGeom>
          <a:noFill/>
          <a:ln w="12700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28625" y="125016"/>
            <a:ext cx="200405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22D3E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Architecture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2327523" y="139303"/>
            <a:ext cx="9980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 五层技术架构</a:t>
            </a:r>
            <a:endParaRPr lang="en-US" sz="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635794"/>
            <a:ext cx="8286750" cy="2571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28625" y="921544"/>
            <a:ext cx="91154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从数据采集到决策展示的完整技术闭环</a:t>
            </a:r>
            <a:endParaRPr lang="en-US" sz="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1200150"/>
            <a:ext cx="8286750" cy="657225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585788" y="1357313"/>
            <a:ext cx="342900" cy="342900"/>
          </a:xfrm>
          <a:prstGeom prst="roundRect">
            <a:avLst>
              <a:gd name="adj" fmla="val 16667"/>
            </a:avLst>
          </a:prstGeom>
          <a:solidFill>
            <a:srgbClr val="9333EA"/>
          </a:solidFill>
          <a:ln/>
        </p:spPr>
      </p:sp>
      <p:sp>
        <p:nvSpPr>
          <p:cNvPr id="14" name="Text 8"/>
          <p:cNvSpPr/>
          <p:nvPr/>
        </p:nvSpPr>
        <p:spPr>
          <a:xfrm>
            <a:off x="577215" y="1357313"/>
            <a:ext cx="36004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L5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1042988" y="1357313"/>
            <a:ext cx="20417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展示层 Presentation Layer</a:t>
            </a:r>
            <a:endParaRPr lang="en-US" sz="1100" dirty="0"/>
          </a:p>
        </p:txBody>
      </p:sp>
      <p:sp>
        <p:nvSpPr>
          <p:cNvPr id="16" name="Text 10"/>
          <p:cNvSpPr/>
          <p:nvPr/>
        </p:nvSpPr>
        <p:spPr>
          <a:xfrm>
            <a:off x="1042988" y="1557338"/>
            <a:ext cx="204178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用户交互界面 &amp; 可视化</a:t>
            </a:r>
            <a:endParaRPr lang="en-US" sz="800" dirty="0"/>
          </a:p>
        </p:txBody>
      </p:sp>
      <p:sp>
        <p:nvSpPr>
          <p:cNvPr id="17" name="Shape 11"/>
          <p:cNvSpPr/>
          <p:nvPr/>
        </p:nvSpPr>
        <p:spPr>
          <a:xfrm>
            <a:off x="5594338" y="1421606"/>
            <a:ext cx="785813" cy="214313"/>
          </a:xfrm>
          <a:prstGeom prst="roundRect">
            <a:avLst>
              <a:gd name="adj" fmla="val 13333"/>
            </a:avLst>
          </a:prstGeom>
          <a:solidFill>
            <a:srgbClr val="6B21A8">
              <a:alpha val="50000"/>
            </a:srgbClr>
          </a:solidFill>
          <a:ln w="12700">
            <a:solidFill>
              <a:srgbClr val="A855F7"/>
            </a:solidFill>
            <a:prstDash val="solid"/>
          </a:ln>
        </p:spPr>
      </p:sp>
      <p:sp>
        <p:nvSpPr>
          <p:cNvPr id="18" name="Text 12"/>
          <p:cNvSpPr/>
          <p:nvPr/>
        </p:nvSpPr>
        <p:spPr>
          <a:xfrm>
            <a:off x="5594338" y="1421606"/>
            <a:ext cx="1005269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健康度仪表盘</a:t>
            </a:r>
            <a:endParaRPr lang="en-US" sz="800" dirty="0"/>
          </a:p>
        </p:txBody>
      </p:sp>
      <p:sp>
        <p:nvSpPr>
          <p:cNvPr id="19" name="Shape 13"/>
          <p:cNvSpPr/>
          <p:nvPr/>
        </p:nvSpPr>
        <p:spPr>
          <a:xfrm>
            <a:off x="6465875" y="1421606"/>
            <a:ext cx="585788" cy="214313"/>
          </a:xfrm>
          <a:prstGeom prst="roundRect">
            <a:avLst>
              <a:gd name="adj" fmla="val 13333"/>
            </a:avLst>
          </a:prstGeom>
          <a:solidFill>
            <a:srgbClr val="6B21A8">
              <a:alpha val="50000"/>
            </a:srgbClr>
          </a:solidFill>
          <a:ln w="12700">
            <a:solidFill>
              <a:srgbClr val="A855F7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6465875" y="1421606"/>
            <a:ext cx="805244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预警中心</a:t>
            </a:r>
            <a:endParaRPr lang="en-US" sz="800" dirty="0"/>
          </a:p>
        </p:txBody>
      </p:sp>
      <p:sp>
        <p:nvSpPr>
          <p:cNvPr id="21" name="Shape 15"/>
          <p:cNvSpPr/>
          <p:nvPr/>
        </p:nvSpPr>
        <p:spPr>
          <a:xfrm>
            <a:off x="7137388" y="1421606"/>
            <a:ext cx="685800" cy="214313"/>
          </a:xfrm>
          <a:prstGeom prst="roundRect">
            <a:avLst>
              <a:gd name="adj" fmla="val 13333"/>
            </a:avLst>
          </a:prstGeom>
          <a:solidFill>
            <a:srgbClr val="6B21A8">
              <a:alpha val="50000"/>
            </a:srgbClr>
          </a:solidFill>
          <a:ln w="12700">
            <a:solidFill>
              <a:srgbClr val="A855F7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7137388" y="1421606"/>
            <a:ext cx="905256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图谱浏览器</a:t>
            </a:r>
            <a:endParaRPr lang="en-US" sz="800" dirty="0"/>
          </a:p>
        </p:txBody>
      </p:sp>
      <p:sp>
        <p:nvSpPr>
          <p:cNvPr id="23" name="Shape 17"/>
          <p:cNvSpPr/>
          <p:nvPr/>
        </p:nvSpPr>
        <p:spPr>
          <a:xfrm>
            <a:off x="7908913" y="1421606"/>
            <a:ext cx="649300" cy="214313"/>
          </a:xfrm>
          <a:prstGeom prst="roundRect">
            <a:avLst>
              <a:gd name="adj" fmla="val 13333"/>
            </a:avLst>
          </a:prstGeom>
          <a:solidFill>
            <a:srgbClr val="6B21A8">
              <a:alpha val="50000"/>
            </a:srgbClr>
          </a:solidFill>
          <a:ln w="12700">
            <a:solidFill>
              <a:srgbClr val="A855F7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7908913" y="1421606"/>
            <a:ext cx="868756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DataEase</a:t>
            </a:r>
            <a:endParaRPr lang="en-US" sz="800" dirty="0"/>
          </a:p>
        </p:txBody>
      </p:sp>
      <p:sp>
        <p:nvSpPr>
          <p:cNvPr id="25" name="Text 19"/>
          <p:cNvSpPr/>
          <p:nvPr/>
        </p:nvSpPr>
        <p:spPr>
          <a:xfrm>
            <a:off x="14287" y="1828799"/>
            <a:ext cx="911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22D3E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↓</a:t>
            </a:r>
            <a:endParaRPr lang="en-US" sz="140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3" y="1989928"/>
            <a:ext cx="8286750" cy="600075"/>
          </a:xfrm>
          <a:prstGeom prst="rect">
            <a:avLst/>
          </a:prstGeom>
        </p:spPr>
      </p:pic>
      <p:sp>
        <p:nvSpPr>
          <p:cNvPr id="27" name="Shape 20"/>
          <p:cNvSpPr/>
          <p:nvPr/>
        </p:nvSpPr>
        <p:spPr>
          <a:xfrm>
            <a:off x="578196" y="2147091"/>
            <a:ext cx="342900" cy="342900"/>
          </a:xfrm>
          <a:prstGeom prst="roundRect">
            <a:avLst>
              <a:gd name="adj" fmla="val 16667"/>
            </a:avLst>
          </a:prstGeom>
          <a:solidFill>
            <a:srgbClr val="2563EB"/>
          </a:solidFill>
          <a:ln/>
        </p:spPr>
      </p:sp>
      <p:sp>
        <p:nvSpPr>
          <p:cNvPr id="28" name="Text 21"/>
          <p:cNvSpPr/>
          <p:nvPr/>
        </p:nvSpPr>
        <p:spPr>
          <a:xfrm>
            <a:off x="569623" y="2147091"/>
            <a:ext cx="36004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L4</a:t>
            </a:r>
            <a:endParaRPr lang="en-US" sz="1100" dirty="0"/>
          </a:p>
        </p:txBody>
      </p:sp>
      <p:sp>
        <p:nvSpPr>
          <p:cNvPr id="29" name="Text 22"/>
          <p:cNvSpPr/>
          <p:nvPr/>
        </p:nvSpPr>
        <p:spPr>
          <a:xfrm>
            <a:off x="1035396" y="2147091"/>
            <a:ext cx="163079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服务层 Service Layer</a:t>
            </a:r>
            <a:endParaRPr lang="en-US" sz="1100" dirty="0"/>
          </a:p>
        </p:txBody>
      </p:sp>
      <p:sp>
        <p:nvSpPr>
          <p:cNvPr id="30" name="Text 23"/>
          <p:cNvSpPr/>
          <p:nvPr/>
        </p:nvSpPr>
        <p:spPr>
          <a:xfrm>
            <a:off x="1035396" y="2347116"/>
            <a:ext cx="163079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业务逻辑 &amp; API服务</a:t>
            </a:r>
            <a:endParaRPr lang="en-US" sz="800" dirty="0"/>
          </a:p>
        </p:txBody>
      </p:sp>
      <p:sp>
        <p:nvSpPr>
          <p:cNvPr id="31" name="Shape 24"/>
          <p:cNvSpPr/>
          <p:nvPr/>
        </p:nvSpPr>
        <p:spPr>
          <a:xfrm>
            <a:off x="4847144" y="2211384"/>
            <a:ext cx="885825" cy="214313"/>
          </a:xfrm>
          <a:prstGeom prst="roundRect">
            <a:avLst>
              <a:gd name="adj" fmla="val 13333"/>
            </a:avLst>
          </a:prstGeom>
          <a:solidFill>
            <a:srgbClr val="1E40AF">
              <a:alpha val="50000"/>
            </a:srgbClr>
          </a:solidFill>
          <a:ln w="12700">
            <a:solidFill>
              <a:srgbClr val="3B82F6"/>
            </a:solidFill>
            <a:prstDash val="solid"/>
          </a:ln>
        </p:spPr>
      </p:sp>
      <p:sp>
        <p:nvSpPr>
          <p:cNvPr id="32" name="Text 25"/>
          <p:cNvSpPr/>
          <p:nvPr/>
        </p:nvSpPr>
        <p:spPr>
          <a:xfrm>
            <a:off x="4847144" y="2211384"/>
            <a:ext cx="1105281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健康度评估服务</a:t>
            </a:r>
            <a:endParaRPr lang="en-US" sz="800" dirty="0"/>
          </a:p>
        </p:txBody>
      </p:sp>
      <p:sp>
        <p:nvSpPr>
          <p:cNvPr id="33" name="Shape 26"/>
          <p:cNvSpPr/>
          <p:nvPr/>
        </p:nvSpPr>
        <p:spPr>
          <a:xfrm>
            <a:off x="5818694" y="2211384"/>
            <a:ext cx="785813" cy="214313"/>
          </a:xfrm>
          <a:prstGeom prst="roundRect">
            <a:avLst>
              <a:gd name="adj" fmla="val 13333"/>
            </a:avLst>
          </a:prstGeom>
          <a:solidFill>
            <a:srgbClr val="1E40AF">
              <a:alpha val="50000"/>
            </a:srgbClr>
          </a:solidFill>
          <a:ln w="12700">
            <a:solidFill>
              <a:srgbClr val="3B82F6"/>
            </a:solidFill>
            <a:prstDash val="solid"/>
          </a:ln>
        </p:spPr>
      </p:sp>
      <p:sp>
        <p:nvSpPr>
          <p:cNvPr id="34" name="Text 27"/>
          <p:cNvSpPr/>
          <p:nvPr/>
        </p:nvSpPr>
        <p:spPr>
          <a:xfrm>
            <a:off x="5818694" y="2211384"/>
            <a:ext cx="1005269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流失预测引擎</a:t>
            </a:r>
            <a:endParaRPr lang="en-US" sz="800" dirty="0"/>
          </a:p>
        </p:txBody>
      </p:sp>
      <p:sp>
        <p:nvSpPr>
          <p:cNvPr id="35" name="Shape 28"/>
          <p:cNvSpPr/>
          <p:nvPr/>
        </p:nvSpPr>
        <p:spPr>
          <a:xfrm>
            <a:off x="6690232" y="2211384"/>
            <a:ext cx="785813" cy="214313"/>
          </a:xfrm>
          <a:prstGeom prst="roundRect">
            <a:avLst>
              <a:gd name="adj" fmla="val 13333"/>
            </a:avLst>
          </a:prstGeom>
          <a:solidFill>
            <a:srgbClr val="1E40AF">
              <a:alpha val="50000"/>
            </a:srgbClr>
          </a:solidFill>
          <a:ln w="12700">
            <a:solidFill>
              <a:srgbClr val="3B82F6"/>
            </a:solidFill>
            <a:prstDash val="solid"/>
          </a:ln>
        </p:spPr>
      </p:sp>
      <p:sp>
        <p:nvSpPr>
          <p:cNvPr id="36" name="Text 29"/>
          <p:cNvSpPr/>
          <p:nvPr/>
        </p:nvSpPr>
        <p:spPr>
          <a:xfrm>
            <a:off x="6690232" y="2211384"/>
            <a:ext cx="1005269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图谱分析服务</a:t>
            </a:r>
            <a:endParaRPr lang="en-US" sz="800" dirty="0"/>
          </a:p>
        </p:txBody>
      </p:sp>
      <p:sp>
        <p:nvSpPr>
          <p:cNvPr id="37" name="Shape 30"/>
          <p:cNvSpPr/>
          <p:nvPr/>
        </p:nvSpPr>
        <p:spPr>
          <a:xfrm>
            <a:off x="7561769" y="2211384"/>
            <a:ext cx="988851" cy="214313"/>
          </a:xfrm>
          <a:prstGeom prst="roundRect">
            <a:avLst>
              <a:gd name="adj" fmla="val 13333"/>
            </a:avLst>
          </a:prstGeom>
          <a:solidFill>
            <a:srgbClr val="1E40AF">
              <a:alpha val="50000"/>
            </a:srgbClr>
          </a:solidFill>
          <a:ln w="12700">
            <a:solidFill>
              <a:srgbClr val="3B82F6"/>
            </a:solidFill>
            <a:prstDash val="solid"/>
          </a:ln>
        </p:spPr>
      </p:sp>
      <p:sp>
        <p:nvSpPr>
          <p:cNvPr id="38" name="Text 31"/>
          <p:cNvSpPr/>
          <p:nvPr/>
        </p:nvSpPr>
        <p:spPr>
          <a:xfrm>
            <a:off x="7561769" y="2211384"/>
            <a:ext cx="1208307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FastAPI + Celery</a:t>
            </a:r>
            <a:endParaRPr lang="en-US" sz="800" dirty="0"/>
          </a:p>
        </p:txBody>
      </p:sp>
      <p:sp>
        <p:nvSpPr>
          <p:cNvPr id="39" name="Text 32"/>
          <p:cNvSpPr/>
          <p:nvPr/>
        </p:nvSpPr>
        <p:spPr>
          <a:xfrm>
            <a:off x="8653" y="2636569"/>
            <a:ext cx="911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22D3E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↓</a:t>
            </a:r>
            <a:endParaRPr lang="en-US" sz="1400" dirty="0"/>
          </a:p>
        </p:txBody>
      </p:sp>
      <p:pic>
        <p:nvPicPr>
          <p:cNvPr id="40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773" y="2865169"/>
            <a:ext cx="8286750" cy="537097"/>
          </a:xfrm>
          <a:prstGeom prst="rect">
            <a:avLst/>
          </a:prstGeom>
        </p:spPr>
      </p:pic>
      <p:sp>
        <p:nvSpPr>
          <p:cNvPr id="41" name="Shape 33"/>
          <p:cNvSpPr/>
          <p:nvPr/>
        </p:nvSpPr>
        <p:spPr>
          <a:xfrm>
            <a:off x="582936" y="3022332"/>
            <a:ext cx="342900" cy="342900"/>
          </a:xfrm>
          <a:prstGeom prst="roundRect">
            <a:avLst>
              <a:gd name="adj" fmla="val 16667"/>
            </a:avLst>
          </a:prstGeom>
          <a:solidFill>
            <a:srgbClr val="16A34A"/>
          </a:solidFill>
          <a:ln/>
        </p:spPr>
      </p:sp>
      <p:sp>
        <p:nvSpPr>
          <p:cNvPr id="42" name="Text 34"/>
          <p:cNvSpPr/>
          <p:nvPr/>
        </p:nvSpPr>
        <p:spPr>
          <a:xfrm>
            <a:off x="574363" y="3022332"/>
            <a:ext cx="36004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L3</a:t>
            </a:r>
            <a:endParaRPr lang="en-US" sz="1100" dirty="0"/>
          </a:p>
        </p:txBody>
      </p:sp>
      <p:sp>
        <p:nvSpPr>
          <p:cNvPr id="43" name="Text 35"/>
          <p:cNvSpPr/>
          <p:nvPr/>
        </p:nvSpPr>
        <p:spPr>
          <a:xfrm>
            <a:off x="1040136" y="3022332"/>
            <a:ext cx="177366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分析层 Analytics Layer</a:t>
            </a:r>
            <a:endParaRPr lang="en-US" sz="1100" dirty="0"/>
          </a:p>
        </p:txBody>
      </p:sp>
      <p:sp>
        <p:nvSpPr>
          <p:cNvPr id="44" name="Text 36"/>
          <p:cNvSpPr/>
          <p:nvPr/>
        </p:nvSpPr>
        <p:spPr>
          <a:xfrm>
            <a:off x="1040136" y="3131937"/>
            <a:ext cx="177366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图计算 &amp; 时序分析</a:t>
            </a:r>
            <a:endParaRPr lang="en-US" sz="800" dirty="0"/>
          </a:p>
        </p:txBody>
      </p:sp>
      <p:sp>
        <p:nvSpPr>
          <p:cNvPr id="45" name="Shape 37"/>
          <p:cNvSpPr/>
          <p:nvPr/>
        </p:nvSpPr>
        <p:spPr>
          <a:xfrm>
            <a:off x="5200700" y="3086625"/>
            <a:ext cx="1040085" cy="214313"/>
          </a:xfrm>
          <a:prstGeom prst="roundRect">
            <a:avLst>
              <a:gd name="adj" fmla="val 13333"/>
            </a:avLst>
          </a:prstGeom>
          <a:solidFill>
            <a:srgbClr val="166534">
              <a:alpha val="50000"/>
            </a:srgbClr>
          </a:solidFill>
          <a:ln w="12700">
            <a:solidFill>
              <a:srgbClr val="22C55E"/>
            </a:solidFill>
            <a:prstDash val="solid"/>
          </a:ln>
        </p:spPr>
      </p:sp>
      <p:sp>
        <p:nvSpPr>
          <p:cNvPr id="46" name="Text 38"/>
          <p:cNvSpPr/>
          <p:nvPr/>
        </p:nvSpPr>
        <p:spPr>
          <a:xfrm>
            <a:off x="5200700" y="3086625"/>
            <a:ext cx="1259541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EasyGraph 图分析</a:t>
            </a:r>
            <a:endParaRPr lang="en-US" sz="800" dirty="0"/>
          </a:p>
        </p:txBody>
      </p:sp>
      <p:sp>
        <p:nvSpPr>
          <p:cNvPr id="47" name="Shape 39"/>
          <p:cNvSpPr/>
          <p:nvPr/>
        </p:nvSpPr>
        <p:spPr>
          <a:xfrm>
            <a:off x="6326511" y="3086625"/>
            <a:ext cx="685800" cy="214313"/>
          </a:xfrm>
          <a:prstGeom prst="roundRect">
            <a:avLst>
              <a:gd name="adj" fmla="val 13333"/>
            </a:avLst>
          </a:prstGeom>
          <a:solidFill>
            <a:srgbClr val="166534">
              <a:alpha val="50000"/>
            </a:srgbClr>
          </a:solidFill>
          <a:ln w="12700">
            <a:solidFill>
              <a:srgbClr val="22C55E"/>
            </a:solidFill>
            <a:prstDash val="solid"/>
          </a:ln>
        </p:spPr>
      </p:sp>
      <p:sp>
        <p:nvSpPr>
          <p:cNvPr id="48" name="Text 40"/>
          <p:cNvSpPr/>
          <p:nvPr/>
        </p:nvSpPr>
        <p:spPr>
          <a:xfrm>
            <a:off x="6326511" y="3086625"/>
            <a:ext cx="905256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结构洞检测</a:t>
            </a:r>
            <a:endParaRPr lang="en-US" sz="800" dirty="0"/>
          </a:p>
        </p:txBody>
      </p:sp>
      <p:sp>
        <p:nvSpPr>
          <p:cNvPr id="49" name="Shape 41"/>
          <p:cNvSpPr/>
          <p:nvPr/>
        </p:nvSpPr>
        <p:spPr>
          <a:xfrm>
            <a:off x="7098036" y="3086625"/>
            <a:ext cx="585788" cy="214313"/>
          </a:xfrm>
          <a:prstGeom prst="roundRect">
            <a:avLst>
              <a:gd name="adj" fmla="val 13333"/>
            </a:avLst>
          </a:prstGeom>
          <a:solidFill>
            <a:srgbClr val="166534">
              <a:alpha val="50000"/>
            </a:srgbClr>
          </a:solidFill>
          <a:ln w="12700">
            <a:solidFill>
              <a:srgbClr val="22C55E"/>
            </a:solidFill>
            <a:prstDash val="solid"/>
          </a:ln>
        </p:spPr>
      </p:sp>
      <p:sp>
        <p:nvSpPr>
          <p:cNvPr id="50" name="Text 42"/>
          <p:cNvSpPr/>
          <p:nvPr/>
        </p:nvSpPr>
        <p:spPr>
          <a:xfrm>
            <a:off x="7098036" y="3086625"/>
            <a:ext cx="805244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社区发现</a:t>
            </a:r>
            <a:endParaRPr lang="en-US" sz="800" dirty="0"/>
          </a:p>
        </p:txBody>
      </p:sp>
      <p:sp>
        <p:nvSpPr>
          <p:cNvPr id="51" name="Shape 43"/>
          <p:cNvSpPr/>
          <p:nvPr/>
        </p:nvSpPr>
        <p:spPr>
          <a:xfrm>
            <a:off x="7769548" y="3086625"/>
            <a:ext cx="785813" cy="214313"/>
          </a:xfrm>
          <a:prstGeom prst="roundRect">
            <a:avLst>
              <a:gd name="adj" fmla="val 13333"/>
            </a:avLst>
          </a:prstGeom>
          <a:solidFill>
            <a:srgbClr val="166534">
              <a:alpha val="50000"/>
            </a:srgbClr>
          </a:solidFill>
          <a:ln w="12700">
            <a:solidFill>
              <a:srgbClr val="22C55E"/>
            </a:solidFill>
            <a:prstDash val="solid"/>
          </a:ln>
        </p:spPr>
      </p:sp>
      <p:sp>
        <p:nvSpPr>
          <p:cNvPr id="52" name="Text 44"/>
          <p:cNvSpPr/>
          <p:nvPr/>
        </p:nvSpPr>
        <p:spPr>
          <a:xfrm>
            <a:off x="7769548" y="3086625"/>
            <a:ext cx="1005269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时序特征工程</a:t>
            </a:r>
            <a:endParaRPr lang="en-US" sz="800" dirty="0"/>
          </a:p>
        </p:txBody>
      </p:sp>
      <p:sp>
        <p:nvSpPr>
          <p:cNvPr id="53" name="Text 45"/>
          <p:cNvSpPr/>
          <p:nvPr/>
        </p:nvSpPr>
        <p:spPr>
          <a:xfrm>
            <a:off x="20984" y="3371252"/>
            <a:ext cx="911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22D3E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↓</a:t>
            </a:r>
            <a:endParaRPr lang="en-US" sz="1400" dirty="0"/>
          </a:p>
        </p:txBody>
      </p:sp>
      <p:pic>
        <p:nvPicPr>
          <p:cNvPr id="54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679" y="3601041"/>
            <a:ext cx="8286750" cy="542793"/>
          </a:xfrm>
          <a:prstGeom prst="rect">
            <a:avLst/>
          </a:prstGeom>
        </p:spPr>
      </p:pic>
      <p:sp>
        <p:nvSpPr>
          <p:cNvPr id="55" name="Shape 46"/>
          <p:cNvSpPr/>
          <p:nvPr/>
        </p:nvSpPr>
        <p:spPr>
          <a:xfrm>
            <a:off x="560842" y="3758204"/>
            <a:ext cx="342900" cy="342900"/>
          </a:xfrm>
          <a:prstGeom prst="roundRect">
            <a:avLst>
              <a:gd name="adj" fmla="val 16667"/>
            </a:avLst>
          </a:prstGeom>
          <a:solidFill>
            <a:srgbClr val="EA580C"/>
          </a:solidFill>
          <a:ln/>
        </p:spPr>
      </p:sp>
      <p:sp>
        <p:nvSpPr>
          <p:cNvPr id="56" name="Text 47"/>
          <p:cNvSpPr/>
          <p:nvPr/>
        </p:nvSpPr>
        <p:spPr>
          <a:xfrm>
            <a:off x="552269" y="3758204"/>
            <a:ext cx="36004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L2</a:t>
            </a:r>
            <a:endParaRPr lang="en-US" sz="1100" dirty="0"/>
          </a:p>
        </p:txBody>
      </p:sp>
      <p:sp>
        <p:nvSpPr>
          <p:cNvPr id="57" name="Text 48"/>
          <p:cNvSpPr/>
          <p:nvPr/>
        </p:nvSpPr>
        <p:spPr>
          <a:xfrm>
            <a:off x="1018042" y="3758204"/>
            <a:ext cx="16724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DBA7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存储层 Storage Layer</a:t>
            </a:r>
            <a:endParaRPr lang="en-US" sz="1100" dirty="0"/>
          </a:p>
        </p:txBody>
      </p:sp>
      <p:sp>
        <p:nvSpPr>
          <p:cNvPr id="58" name="Text 49"/>
          <p:cNvSpPr/>
          <p:nvPr/>
        </p:nvSpPr>
        <p:spPr>
          <a:xfrm>
            <a:off x="1018042" y="3958229"/>
            <a:ext cx="16724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时序数据库 &amp; 缓存</a:t>
            </a:r>
            <a:endParaRPr lang="en-US" sz="800" dirty="0"/>
          </a:p>
        </p:txBody>
      </p:sp>
      <p:sp>
        <p:nvSpPr>
          <p:cNvPr id="59" name="Shape 50"/>
          <p:cNvSpPr/>
          <p:nvPr/>
        </p:nvSpPr>
        <p:spPr>
          <a:xfrm>
            <a:off x="5746088" y="3822497"/>
            <a:ext cx="880690" cy="214313"/>
          </a:xfrm>
          <a:prstGeom prst="roundRect">
            <a:avLst>
              <a:gd name="adj" fmla="val 13333"/>
            </a:avLst>
          </a:prstGeom>
          <a:solidFill>
            <a:srgbClr val="9A3412">
              <a:alpha val="50000"/>
            </a:srgbClr>
          </a:solidFill>
          <a:ln w="12700">
            <a:solidFill>
              <a:srgbClr val="F97316"/>
            </a:solidFill>
            <a:prstDash val="solid"/>
          </a:ln>
        </p:spPr>
      </p:sp>
      <p:sp>
        <p:nvSpPr>
          <p:cNvPr id="60" name="Text 51"/>
          <p:cNvSpPr/>
          <p:nvPr/>
        </p:nvSpPr>
        <p:spPr>
          <a:xfrm>
            <a:off x="5746088" y="3822497"/>
            <a:ext cx="1100146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Apache IoTDB</a:t>
            </a:r>
            <a:endParaRPr lang="en-US" sz="800" dirty="0"/>
          </a:p>
        </p:txBody>
      </p:sp>
      <p:sp>
        <p:nvSpPr>
          <p:cNvPr id="61" name="Shape 52"/>
          <p:cNvSpPr/>
          <p:nvPr/>
        </p:nvSpPr>
        <p:spPr>
          <a:xfrm>
            <a:off x="6712503" y="3822497"/>
            <a:ext cx="733462" cy="214313"/>
          </a:xfrm>
          <a:prstGeom prst="roundRect">
            <a:avLst>
              <a:gd name="adj" fmla="val 13333"/>
            </a:avLst>
          </a:prstGeom>
          <a:solidFill>
            <a:srgbClr val="9A3412">
              <a:alpha val="50000"/>
            </a:srgbClr>
          </a:solidFill>
          <a:ln w="12700">
            <a:solidFill>
              <a:srgbClr val="F97316"/>
            </a:solidFill>
            <a:prstDash val="solid"/>
          </a:ln>
        </p:spPr>
      </p:sp>
      <p:sp>
        <p:nvSpPr>
          <p:cNvPr id="62" name="Text 53"/>
          <p:cNvSpPr/>
          <p:nvPr/>
        </p:nvSpPr>
        <p:spPr>
          <a:xfrm>
            <a:off x="6712503" y="3822497"/>
            <a:ext cx="952918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PostgreSQL</a:t>
            </a:r>
            <a:endParaRPr lang="en-US" sz="800" dirty="0"/>
          </a:p>
        </p:txBody>
      </p:sp>
      <p:sp>
        <p:nvSpPr>
          <p:cNvPr id="63" name="Shape 54"/>
          <p:cNvSpPr/>
          <p:nvPr/>
        </p:nvSpPr>
        <p:spPr>
          <a:xfrm>
            <a:off x="7531690" y="3822497"/>
            <a:ext cx="439675" cy="214313"/>
          </a:xfrm>
          <a:prstGeom prst="roundRect">
            <a:avLst>
              <a:gd name="adj" fmla="val 13333"/>
            </a:avLst>
          </a:prstGeom>
          <a:solidFill>
            <a:srgbClr val="9A3412">
              <a:alpha val="50000"/>
            </a:srgbClr>
          </a:solidFill>
          <a:ln w="12700">
            <a:solidFill>
              <a:srgbClr val="F97316"/>
            </a:solidFill>
            <a:prstDash val="solid"/>
          </a:ln>
        </p:spPr>
      </p:sp>
      <p:sp>
        <p:nvSpPr>
          <p:cNvPr id="64" name="Text 55"/>
          <p:cNvSpPr/>
          <p:nvPr/>
        </p:nvSpPr>
        <p:spPr>
          <a:xfrm>
            <a:off x="7531690" y="3822497"/>
            <a:ext cx="659131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Redis</a:t>
            </a:r>
            <a:endParaRPr lang="en-US" sz="800" dirty="0"/>
          </a:p>
        </p:txBody>
      </p:sp>
      <p:sp>
        <p:nvSpPr>
          <p:cNvPr id="65" name="Shape 56"/>
          <p:cNvSpPr/>
          <p:nvPr/>
        </p:nvSpPr>
        <p:spPr>
          <a:xfrm>
            <a:off x="8057091" y="3822497"/>
            <a:ext cx="476176" cy="214313"/>
          </a:xfrm>
          <a:prstGeom prst="roundRect">
            <a:avLst>
              <a:gd name="adj" fmla="val 13333"/>
            </a:avLst>
          </a:prstGeom>
          <a:solidFill>
            <a:srgbClr val="9A3412">
              <a:alpha val="50000"/>
            </a:srgbClr>
          </a:solidFill>
          <a:ln w="12700">
            <a:solidFill>
              <a:srgbClr val="F97316"/>
            </a:solidFill>
            <a:prstDash val="solid"/>
          </a:ln>
        </p:spPr>
      </p:sp>
      <p:sp>
        <p:nvSpPr>
          <p:cNvPr id="66" name="Text 57"/>
          <p:cNvSpPr/>
          <p:nvPr/>
        </p:nvSpPr>
        <p:spPr>
          <a:xfrm>
            <a:off x="8057091" y="3822497"/>
            <a:ext cx="695632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MinIO</a:t>
            </a:r>
            <a:endParaRPr lang="en-US" sz="800" dirty="0"/>
          </a:p>
        </p:txBody>
      </p:sp>
      <p:sp>
        <p:nvSpPr>
          <p:cNvPr id="67" name="Text 58"/>
          <p:cNvSpPr/>
          <p:nvPr/>
        </p:nvSpPr>
        <p:spPr>
          <a:xfrm>
            <a:off x="14287" y="4107849"/>
            <a:ext cx="911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22D3E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↓</a:t>
            </a:r>
            <a:endParaRPr lang="en-US" sz="1400" dirty="0"/>
          </a:p>
        </p:txBody>
      </p:sp>
      <p:sp>
        <p:nvSpPr>
          <p:cNvPr id="69" name="Shape 59"/>
          <p:cNvSpPr/>
          <p:nvPr/>
        </p:nvSpPr>
        <p:spPr>
          <a:xfrm>
            <a:off x="542926" y="4543883"/>
            <a:ext cx="342900" cy="342900"/>
          </a:xfrm>
          <a:prstGeom prst="roundRect">
            <a:avLst>
              <a:gd name="adj" fmla="val 16667"/>
            </a:avLst>
          </a:prstGeom>
          <a:solidFill>
            <a:srgbClr val="CA8A04"/>
          </a:solidFill>
          <a:ln/>
        </p:spPr>
      </p:sp>
      <p:sp>
        <p:nvSpPr>
          <p:cNvPr id="70" name="Text 60"/>
          <p:cNvSpPr/>
          <p:nvPr/>
        </p:nvSpPr>
        <p:spPr>
          <a:xfrm>
            <a:off x="534353" y="4543883"/>
            <a:ext cx="36004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L1</a:t>
            </a:r>
            <a:endParaRPr lang="en-US" sz="1100" dirty="0"/>
          </a:p>
        </p:txBody>
      </p:sp>
      <p:sp>
        <p:nvSpPr>
          <p:cNvPr id="71" name="Text 61"/>
          <p:cNvSpPr/>
          <p:nvPr/>
        </p:nvSpPr>
        <p:spPr>
          <a:xfrm>
            <a:off x="1000126" y="4543883"/>
            <a:ext cx="250379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数据采集层 Data Collection Layer</a:t>
            </a:r>
            <a:endParaRPr lang="en-US" sz="1100" dirty="0"/>
          </a:p>
        </p:txBody>
      </p:sp>
      <p:sp>
        <p:nvSpPr>
          <p:cNvPr id="72" name="Text 62"/>
          <p:cNvSpPr/>
          <p:nvPr/>
        </p:nvSpPr>
        <p:spPr>
          <a:xfrm>
            <a:off x="1000126" y="4743908"/>
            <a:ext cx="250379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多源数据接入</a:t>
            </a:r>
            <a:endParaRPr lang="en-US" sz="800" dirty="0"/>
          </a:p>
        </p:txBody>
      </p:sp>
      <p:sp>
        <p:nvSpPr>
          <p:cNvPr id="73" name="Shape 63"/>
          <p:cNvSpPr/>
          <p:nvPr/>
        </p:nvSpPr>
        <p:spPr>
          <a:xfrm>
            <a:off x="4431470" y="4608176"/>
            <a:ext cx="985838" cy="214313"/>
          </a:xfrm>
          <a:prstGeom prst="roundRect">
            <a:avLst>
              <a:gd name="adj" fmla="val 13333"/>
            </a:avLst>
          </a:prstGeom>
          <a:solidFill>
            <a:srgbClr val="854D0E">
              <a:alpha val="50000"/>
            </a:srgbClr>
          </a:solidFill>
          <a:ln w="12700">
            <a:solidFill>
              <a:srgbClr val="EAB308"/>
            </a:solidFill>
            <a:prstDash val="solid"/>
          </a:ln>
        </p:spPr>
      </p:sp>
      <p:sp>
        <p:nvSpPr>
          <p:cNvPr id="74" name="Text 64"/>
          <p:cNvSpPr/>
          <p:nvPr/>
        </p:nvSpPr>
        <p:spPr>
          <a:xfrm>
            <a:off x="4431470" y="4608176"/>
            <a:ext cx="1205294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OpenDigger API</a:t>
            </a:r>
            <a:endParaRPr lang="en-US" sz="800" dirty="0"/>
          </a:p>
        </p:txBody>
      </p:sp>
      <p:sp>
        <p:nvSpPr>
          <p:cNvPr id="75" name="Shape 65"/>
          <p:cNvSpPr/>
          <p:nvPr/>
        </p:nvSpPr>
        <p:spPr>
          <a:xfrm>
            <a:off x="5503032" y="4608176"/>
            <a:ext cx="677205" cy="214313"/>
          </a:xfrm>
          <a:prstGeom prst="roundRect">
            <a:avLst>
              <a:gd name="adj" fmla="val 13333"/>
            </a:avLst>
          </a:prstGeom>
          <a:solidFill>
            <a:srgbClr val="854D0E">
              <a:alpha val="50000"/>
            </a:srgbClr>
          </a:solidFill>
          <a:ln w="12700">
            <a:solidFill>
              <a:srgbClr val="EAB308"/>
            </a:solidFill>
            <a:prstDash val="solid"/>
          </a:ln>
        </p:spPr>
      </p:sp>
      <p:sp>
        <p:nvSpPr>
          <p:cNvPr id="76" name="Text 66"/>
          <p:cNvSpPr/>
          <p:nvPr/>
        </p:nvSpPr>
        <p:spPr>
          <a:xfrm>
            <a:off x="5503032" y="4608176"/>
            <a:ext cx="896661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OpenRank</a:t>
            </a:r>
            <a:endParaRPr lang="en-US" sz="800" dirty="0"/>
          </a:p>
        </p:txBody>
      </p:sp>
      <p:sp>
        <p:nvSpPr>
          <p:cNvPr id="77" name="Shape 67"/>
          <p:cNvSpPr/>
          <p:nvPr/>
        </p:nvSpPr>
        <p:spPr>
          <a:xfrm>
            <a:off x="6265962" y="4608176"/>
            <a:ext cx="523280" cy="214313"/>
          </a:xfrm>
          <a:prstGeom prst="roundRect">
            <a:avLst>
              <a:gd name="adj" fmla="val 13333"/>
            </a:avLst>
          </a:prstGeom>
          <a:solidFill>
            <a:srgbClr val="854D0E">
              <a:alpha val="50000"/>
            </a:srgbClr>
          </a:solidFill>
          <a:ln w="12700">
            <a:solidFill>
              <a:srgbClr val="EAB308"/>
            </a:solidFill>
            <a:prstDash val="solid"/>
          </a:ln>
        </p:spPr>
      </p:sp>
      <p:sp>
        <p:nvSpPr>
          <p:cNvPr id="78" name="Text 68"/>
          <p:cNvSpPr/>
          <p:nvPr/>
        </p:nvSpPr>
        <p:spPr>
          <a:xfrm>
            <a:off x="6265962" y="4608176"/>
            <a:ext cx="742736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Activity</a:t>
            </a:r>
            <a:endParaRPr lang="en-US" sz="800" dirty="0"/>
          </a:p>
        </p:txBody>
      </p:sp>
      <p:sp>
        <p:nvSpPr>
          <p:cNvPr id="79" name="Shape 69"/>
          <p:cNvSpPr/>
          <p:nvPr/>
        </p:nvSpPr>
        <p:spPr>
          <a:xfrm>
            <a:off x="6874967" y="4608176"/>
            <a:ext cx="735806" cy="214313"/>
          </a:xfrm>
          <a:prstGeom prst="roundRect">
            <a:avLst>
              <a:gd name="adj" fmla="val 13333"/>
            </a:avLst>
          </a:prstGeom>
          <a:solidFill>
            <a:srgbClr val="854D0E">
              <a:alpha val="50000"/>
            </a:srgbClr>
          </a:solidFill>
          <a:ln w="12700">
            <a:solidFill>
              <a:srgbClr val="EAB308"/>
            </a:solidFill>
            <a:prstDash val="solid"/>
          </a:ln>
        </p:spPr>
      </p:sp>
      <p:sp>
        <p:nvSpPr>
          <p:cNvPr id="80" name="Text 70"/>
          <p:cNvSpPr/>
          <p:nvPr/>
        </p:nvSpPr>
        <p:spPr>
          <a:xfrm>
            <a:off x="6874967" y="4608176"/>
            <a:ext cx="955262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Contributor</a:t>
            </a:r>
            <a:endParaRPr lang="en-US" sz="800" dirty="0"/>
          </a:p>
        </p:txBody>
      </p:sp>
      <p:sp>
        <p:nvSpPr>
          <p:cNvPr id="81" name="Shape 71"/>
          <p:cNvSpPr/>
          <p:nvPr/>
        </p:nvSpPr>
        <p:spPr>
          <a:xfrm>
            <a:off x="7696498" y="4608176"/>
            <a:ext cx="818852" cy="214313"/>
          </a:xfrm>
          <a:prstGeom prst="roundRect">
            <a:avLst>
              <a:gd name="adj" fmla="val 13333"/>
            </a:avLst>
          </a:prstGeom>
          <a:solidFill>
            <a:srgbClr val="854D0E">
              <a:alpha val="50000"/>
            </a:srgbClr>
          </a:solidFill>
          <a:ln w="12700">
            <a:solidFill>
              <a:srgbClr val="EAB308"/>
            </a:solidFill>
            <a:prstDash val="solid"/>
          </a:ln>
        </p:spPr>
      </p:sp>
      <p:sp>
        <p:nvSpPr>
          <p:cNvPr id="82" name="Text 72"/>
          <p:cNvSpPr/>
          <p:nvPr/>
        </p:nvSpPr>
        <p:spPr>
          <a:xfrm>
            <a:off x="7696498" y="4608176"/>
            <a:ext cx="1038308" cy="214313"/>
          </a:xfrm>
          <a:prstGeom prst="rect">
            <a:avLst/>
          </a:prstGeom>
          <a:noFill/>
          <a:ln/>
        </p:spPr>
        <p:txBody>
          <a:bodyPr wrap="square" lIns="28575" tIns="28575" rIns="28575" bIns="28575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Collaboration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2504</Words>
  <Application>Microsoft Office PowerPoint</Application>
  <PresentationFormat>全屏显示(16:9)</PresentationFormat>
  <Paragraphs>536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ui-monospace</vt:lpstr>
      <vt:lpstr>ui-sans-serif</vt:lpstr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文魁 侯</cp:lastModifiedBy>
  <cp:revision>19</cp:revision>
  <dcterms:created xsi:type="dcterms:W3CDTF">2026-01-01T05:47:44Z</dcterms:created>
  <dcterms:modified xsi:type="dcterms:W3CDTF">2026-01-01T06:20:30Z</dcterms:modified>
</cp:coreProperties>
</file>